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notesSlides/notesSlide1.xml" ContentType="application/vnd.openxmlformats-officedocument.presentationml.notesSlide+xml"/>
  <Override PartName="/ppt/slideLayouts/slideLayout29.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 id="2147483676" r:id="rId2"/>
    <p:sldMasterId id="2147483710" r:id="rId3"/>
  </p:sldMasterIdLst>
  <p:notesMasterIdLst>
    <p:notesMasterId r:id="rId46"/>
  </p:notesMasterIdLst>
  <p:sldIdLst>
    <p:sldId id="296" r:id="rId4"/>
    <p:sldId id="256" r:id="rId5"/>
    <p:sldId id="283" r:id="rId6"/>
    <p:sldId id="257" r:id="rId7"/>
    <p:sldId id="258" r:id="rId8"/>
    <p:sldId id="263" r:id="rId9"/>
    <p:sldId id="264" r:id="rId10"/>
    <p:sldId id="265" r:id="rId11"/>
    <p:sldId id="266" r:id="rId12"/>
    <p:sldId id="267" r:id="rId13"/>
    <p:sldId id="260" r:id="rId14"/>
    <p:sldId id="268" r:id="rId15"/>
    <p:sldId id="269" r:id="rId16"/>
    <p:sldId id="270" r:id="rId17"/>
    <p:sldId id="271" r:id="rId18"/>
    <p:sldId id="272" r:id="rId19"/>
    <p:sldId id="261" r:id="rId20"/>
    <p:sldId id="273" r:id="rId21"/>
    <p:sldId id="274" r:id="rId22"/>
    <p:sldId id="275" r:id="rId23"/>
    <p:sldId id="276" r:id="rId24"/>
    <p:sldId id="277" r:id="rId25"/>
    <p:sldId id="259" r:id="rId26"/>
    <p:sldId id="278" r:id="rId27"/>
    <p:sldId id="279" r:id="rId28"/>
    <p:sldId id="280" r:id="rId29"/>
    <p:sldId id="281" r:id="rId30"/>
    <p:sldId id="282" r:id="rId31"/>
    <p:sldId id="262" r:id="rId32"/>
    <p:sldId id="284" r:id="rId33"/>
    <p:sldId id="285" r:id="rId34"/>
    <p:sldId id="286" r:id="rId35"/>
    <p:sldId id="287" r:id="rId36"/>
    <p:sldId id="288" r:id="rId37"/>
    <p:sldId id="290" r:id="rId38"/>
    <p:sldId id="291" r:id="rId39"/>
    <p:sldId id="292" r:id="rId40"/>
    <p:sldId id="293" r:id="rId41"/>
    <p:sldId id="294" r:id="rId42"/>
    <p:sldId id="295" r:id="rId43"/>
    <p:sldId id="289" r:id="rId44"/>
    <p:sldId id="297" r:id="rId45"/>
  </p:sldIdLst>
  <p:sldSz cx="9144000" cy="6858000" type="screen4x3"/>
  <p:notesSz cx="6858000" cy="9144000"/>
  <p:embeddedFontLst>
    <p:embeddedFont>
      <p:font typeface="Cambria Math" panose="02040503050406030204" pitchFamily="18" charset="0"/>
      <p:regular r:id="rId47"/>
    </p:embeddedFont>
    <p:embeddedFont>
      <p:font typeface="Wingdings 2" panose="05020102010507070707" pitchFamily="18" charset="2"/>
      <p:regular r:id="rId48"/>
    </p:embeddedFont>
  </p:embeddedFontLst>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042" autoAdjust="0"/>
  </p:normalViewPr>
  <p:slideViewPr>
    <p:cSldViewPr>
      <p:cViewPr varScale="1">
        <p:scale>
          <a:sx n="79" d="100"/>
          <a:sy n="79" d="100"/>
        </p:scale>
        <p:origin x="1332"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font" Target="fonts/font1.fntdata"/><Relationship Id="rId50" Type="http://schemas.openxmlformats.org/officeDocument/2006/relationships/viewProps" Target="viewProps.xml"/><Relationship Id="rId55" Type="http://schemas.openxmlformats.org/officeDocument/2006/relationships/customXml" Target="../customXml/item3.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customXml" Target="../customXml/item1.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font" Target="fonts/font2.fntdata"/><Relationship Id="rId8" Type="http://schemas.openxmlformats.org/officeDocument/2006/relationships/slide" Target="slides/slide5.xml"/><Relationship Id="rId51"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notesMaster" Target="notesMasters/notesMaster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7D696A-3D5B-4499-B27E-889A56C2BCF8}" type="datetimeFigureOut">
              <a:rPr lang="en-US" smtClean="0"/>
              <a:t>4/29/2025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D42B9B-6BBA-4246-B73A-2DEF2A906329}" type="slidenum">
              <a:rPr lang="en-US" smtClean="0"/>
              <a:t>‹#›</a:t>
            </a:fld>
            <a:endParaRPr lang="en-US"/>
          </a:p>
        </p:txBody>
      </p:sp>
    </p:spTree>
    <p:extLst>
      <p:ext uri="{BB962C8B-B14F-4D97-AF65-F5344CB8AC3E}">
        <p14:creationId xmlns:p14="http://schemas.microsoft.com/office/powerpoint/2010/main" val="3208977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Want more information? </a:t>
            </a:r>
          </a:p>
          <a:p>
            <a:pPr eaLnBrk="1" hangingPunct="1">
              <a:spcBef>
                <a:spcPct val="0"/>
              </a:spcBef>
            </a:pPr>
            <a:endParaRPr lang="en-US" altLang="en-US"/>
          </a:p>
          <a:p>
            <a:pPr eaLnBrk="1" hangingPunct="1">
              <a:spcBef>
                <a:spcPct val="0"/>
              </a:spcBef>
            </a:pPr>
            <a:r>
              <a:rPr lang="en-US" altLang="en-US"/>
              <a:t>Visit the Be An Actuary website to learn more about the profession, the exam system and to test your skills with sample actuarial problems.</a:t>
            </a:r>
          </a:p>
          <a:p>
            <a:pPr eaLnBrk="1" hangingPunct="1">
              <a:spcBef>
                <a:spcPct val="0"/>
              </a:spcBef>
            </a:pPr>
            <a:endParaRPr lang="en-US" altLang="en-US"/>
          </a:p>
          <a:p>
            <a:pPr eaLnBrk="1" hangingPunct="1">
              <a:spcBef>
                <a:spcPct val="0"/>
              </a:spcBef>
            </a:pPr>
            <a:r>
              <a:rPr lang="en-US" altLang="en-US"/>
              <a:t>Also, follow us on Facebook and Twitter for updates and to connect with other potential actuaries.</a:t>
            </a:r>
          </a:p>
        </p:txBody>
      </p:sp>
      <p:sp>
        <p:nvSpPr>
          <p:cNvPr id="5427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defTabSz="448650" fontAlgn="base">
              <a:spcBef>
                <a:spcPct val="0"/>
              </a:spcBef>
              <a:spcAft>
                <a:spcPct val="0"/>
              </a:spcAft>
              <a:defRPr>
                <a:solidFill>
                  <a:schemeClr val="tx1"/>
                </a:solidFill>
                <a:latin typeface="Calibri" pitchFamily="34" charset="0"/>
              </a:defRPr>
            </a:lvl6pPr>
            <a:lvl7pPr marL="2916227" indent="-224325" defTabSz="448650" fontAlgn="base">
              <a:spcBef>
                <a:spcPct val="0"/>
              </a:spcBef>
              <a:spcAft>
                <a:spcPct val="0"/>
              </a:spcAft>
              <a:defRPr>
                <a:solidFill>
                  <a:schemeClr val="tx1"/>
                </a:solidFill>
                <a:latin typeface="Calibri" pitchFamily="34" charset="0"/>
              </a:defRPr>
            </a:lvl7pPr>
            <a:lvl8pPr marL="3364878" indent="-224325" defTabSz="448650" fontAlgn="base">
              <a:spcBef>
                <a:spcPct val="0"/>
              </a:spcBef>
              <a:spcAft>
                <a:spcPct val="0"/>
              </a:spcAft>
              <a:defRPr>
                <a:solidFill>
                  <a:schemeClr val="tx1"/>
                </a:solidFill>
                <a:latin typeface="Calibri" pitchFamily="34" charset="0"/>
              </a:defRPr>
            </a:lvl8pPr>
            <a:lvl9pPr marL="3813528" indent="-224325" defTabSz="448650" fontAlgn="base">
              <a:spcBef>
                <a:spcPct val="0"/>
              </a:spcBef>
              <a:spcAft>
                <a:spcPct val="0"/>
              </a:spcAft>
              <a:defRPr>
                <a:solidFill>
                  <a:schemeClr val="tx1"/>
                </a:solidFill>
                <a:latin typeface="Calibri" pitchFamily="34" charset="0"/>
              </a:defRPr>
            </a:lvl9pPr>
          </a:lstStyle>
          <a:p>
            <a:pPr>
              <a:defRPr/>
            </a:pPr>
            <a:fld id="{1104C8A9-2F2F-4167-B6CD-B88DB1666140}" type="slidenum">
              <a:rPr lang="en-US" altLang="en-US" smtClean="0">
                <a:solidFill>
                  <a:prstClr val="black"/>
                </a:solidFill>
              </a:rPr>
              <a:pPr>
                <a:defRPr/>
              </a:pPr>
              <a:t>42</a:t>
            </a:fld>
            <a:endParaRPr lang="en-US"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40510CA4-FAF7-408E-B510-33C3A1D14F3F}" type="datetime1">
              <a:rPr lang="en-US">
                <a:solidFill>
                  <a:prstClr val="black">
                    <a:tint val="75000"/>
                  </a:prstClr>
                </a:solidFill>
              </a:rPr>
              <a:pPr>
                <a:defRPr/>
              </a:pPr>
              <a:t>4/29/2025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60481B3-D618-4909-9071-81FE0C1FB66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010115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75CE3D28-660E-4C12-A074-F6A1523FCECB}" type="datetime1">
              <a:rPr lang="en-US">
                <a:solidFill>
                  <a:prstClr val="black">
                    <a:tint val="75000"/>
                  </a:prstClr>
                </a:solidFill>
              </a:rPr>
              <a:pPr>
                <a:defRPr/>
              </a:pPr>
              <a:t>4/29/2025</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3CF1453A-0F26-49FE-AB07-167F7B85356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831051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8BFFD24-3397-4C12-A981-66F25114994E}" type="datetime1">
              <a:rPr lang="en-US">
                <a:solidFill>
                  <a:prstClr val="black">
                    <a:tint val="75000"/>
                  </a:prstClr>
                </a:solidFill>
              </a:rPr>
              <a:pPr>
                <a:defRPr/>
              </a:pPr>
              <a:t>4/29/2025</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1F7B308D-0FD0-447E-BCA9-0D6887B6114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376135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B993B47F-57E2-4A7C-93F1-E2B99D81476D}" type="datetime1">
              <a:rPr lang="en-US">
                <a:solidFill>
                  <a:prstClr val="black">
                    <a:tint val="75000"/>
                  </a:prstClr>
                </a:solidFill>
              </a:rPr>
              <a:pPr>
                <a:defRPr/>
              </a:pPr>
              <a:t>4/29/2025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FA5DECC1-1C2B-4950-9DEF-251A687C13A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653625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9D69D55E-6322-48AC-BA83-65FC557C6DBD}" type="datetime1">
              <a:rPr lang="en-US">
                <a:solidFill>
                  <a:prstClr val="black">
                    <a:tint val="75000"/>
                  </a:prstClr>
                </a:solidFill>
              </a:rPr>
              <a:pPr>
                <a:defRPr/>
              </a:pPr>
              <a:t>4/29/2025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C193978-CF1C-4E2B-A7BC-E5D588A704F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484181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F2513AD-00DB-461D-9B1A-EEFE61F7BE99}" type="datetime1">
              <a:rPr lang="en-US">
                <a:solidFill>
                  <a:prstClr val="black">
                    <a:tint val="75000"/>
                  </a:prstClr>
                </a:solidFill>
              </a:rPr>
              <a:pPr>
                <a:defRPr/>
              </a:pPr>
              <a:t>4/29/2025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D720BC4-36C8-4E2C-928B-56349F212983}"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7935497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7107533-4821-4662-9DFB-56608861B070}" type="datetime1">
              <a:rPr lang="en-US">
                <a:solidFill>
                  <a:prstClr val="black">
                    <a:tint val="75000"/>
                  </a:prstClr>
                </a:solidFill>
              </a:rPr>
              <a:pPr>
                <a:defRPr/>
              </a:pPr>
              <a:t>4/29/2025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8D86FD5-C3C1-4AB4-B883-D0522F3FA8C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1969688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40510CA4-FAF7-408E-B510-33C3A1D14F3F}" type="datetime1">
              <a:rPr lang="en-US">
                <a:solidFill>
                  <a:prstClr val="black">
                    <a:tint val="75000"/>
                  </a:prstClr>
                </a:solidFill>
              </a:rPr>
              <a:pPr>
                <a:defRPr/>
              </a:pPr>
              <a:t>4/29/2025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60481B3-D618-4909-9071-81FE0C1FB66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0510280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F7E939F-B03F-477B-B683-F8C52488CC63}" type="datetime1">
              <a:rPr lang="en-US">
                <a:solidFill>
                  <a:prstClr val="black">
                    <a:tint val="75000"/>
                  </a:prstClr>
                </a:solidFill>
              </a:rPr>
              <a:pPr>
                <a:defRPr/>
              </a:pPr>
              <a:t>4/29/2025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3668FDC-EB3E-4CFB-A1B6-9DB9A05780A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9060601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Rounded Rectangle 2"/>
          <p:cNvSpPr/>
          <p:nvPr userDrawn="1"/>
        </p:nvSpPr>
        <p:spPr>
          <a:xfrm>
            <a:off x="101600" y="136525"/>
            <a:ext cx="8936038" cy="6584950"/>
          </a:xfrm>
          <a:prstGeom prst="roundRect">
            <a:avLst>
              <a:gd name="adj" fmla="val 1258"/>
            </a:avLst>
          </a:prstGeom>
          <a:solidFill>
            <a:srgbClr val="0879A2"/>
          </a:solidFill>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5" name="Title 1"/>
          <p:cNvSpPr>
            <a:spLocks noGrp="1"/>
          </p:cNvSpPr>
          <p:nvPr>
            <p:ph type="ctrTitle"/>
          </p:nvPr>
        </p:nvSpPr>
        <p:spPr>
          <a:xfrm>
            <a:off x="685800" y="2798763"/>
            <a:ext cx="7772400" cy="1470025"/>
          </a:xfrm>
        </p:spPr>
        <p:txBody>
          <a:bodyPr>
            <a:normAutofit/>
          </a:bodyPr>
          <a:lstStyle>
            <a:lvl1pPr>
              <a:defRPr sz="3500">
                <a:solidFill>
                  <a:schemeClr val="bg1"/>
                </a:solidFill>
                <a:latin typeface="Arial"/>
                <a:cs typeface="Arial"/>
              </a:defRPr>
            </a:lvl1pPr>
          </a:lstStyle>
          <a:p>
            <a:r>
              <a:rPr lang="en-US"/>
              <a:t>Click to edit Master title style</a:t>
            </a:r>
            <a:endParaRPr lang="en-US" dirty="0"/>
          </a:p>
        </p:txBody>
      </p:sp>
      <p:sp>
        <p:nvSpPr>
          <p:cNvPr id="4" name="Slide Number Placeholder 5"/>
          <p:cNvSpPr>
            <a:spLocks noGrp="1"/>
          </p:cNvSpPr>
          <p:nvPr>
            <p:ph type="sldNum" sz="quarter" idx="10"/>
          </p:nvPr>
        </p:nvSpPr>
        <p:spPr>
          <a:xfrm>
            <a:off x="6802438" y="6356350"/>
            <a:ext cx="2133600" cy="365125"/>
          </a:xfrm>
        </p:spPr>
        <p:txBody>
          <a:bodyPr/>
          <a:lstStyle>
            <a:lvl1pPr>
              <a:defRPr/>
            </a:lvl1pPr>
          </a:lstStyle>
          <a:p>
            <a:pPr>
              <a:defRPr/>
            </a:pPr>
            <a:r>
              <a:rPr lang="en-US">
                <a:solidFill>
                  <a:prstClr val="black">
                    <a:tint val="75000"/>
                  </a:prstClr>
                </a:solidFill>
              </a:rPr>
              <a:t>| </a:t>
            </a:r>
            <a:fld id="{992B3E76-CDF2-4644-B730-AD9521650D5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3534950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3" name="Rounded Rectangle 2"/>
          <p:cNvSpPr/>
          <p:nvPr userDrawn="1"/>
        </p:nvSpPr>
        <p:spPr>
          <a:xfrm>
            <a:off x="101600" y="136525"/>
            <a:ext cx="8936038" cy="6584950"/>
          </a:xfrm>
          <a:prstGeom prst="roundRect">
            <a:avLst>
              <a:gd name="adj" fmla="val 1258"/>
            </a:avLst>
          </a:prstGeom>
          <a:solidFill>
            <a:srgbClr val="2BA591"/>
          </a:solidFill>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5" name="Title 1"/>
          <p:cNvSpPr>
            <a:spLocks noGrp="1"/>
          </p:cNvSpPr>
          <p:nvPr>
            <p:ph type="ctrTitle"/>
          </p:nvPr>
        </p:nvSpPr>
        <p:spPr>
          <a:xfrm>
            <a:off x="685800" y="2798763"/>
            <a:ext cx="7772400" cy="1470025"/>
          </a:xfrm>
        </p:spPr>
        <p:txBody>
          <a:bodyPr>
            <a:normAutofit/>
          </a:bodyPr>
          <a:lstStyle>
            <a:lvl1pPr>
              <a:defRPr sz="3500">
                <a:solidFill>
                  <a:schemeClr val="bg1"/>
                </a:solidFill>
                <a:latin typeface="Arial"/>
                <a:cs typeface="Arial"/>
              </a:defRPr>
            </a:lvl1pPr>
          </a:lstStyle>
          <a:p>
            <a:r>
              <a:rPr lang="en-US"/>
              <a:t>Click to edit Master title style</a:t>
            </a:r>
            <a:endParaRPr lang="en-US" dirty="0"/>
          </a:p>
        </p:txBody>
      </p:sp>
      <p:sp>
        <p:nvSpPr>
          <p:cNvPr id="4" name="Slide Number Placeholder 5"/>
          <p:cNvSpPr>
            <a:spLocks noGrp="1"/>
          </p:cNvSpPr>
          <p:nvPr>
            <p:ph type="sldNum" sz="quarter" idx="10"/>
          </p:nvPr>
        </p:nvSpPr>
        <p:spPr>
          <a:xfrm>
            <a:off x="6802438" y="6356350"/>
            <a:ext cx="2133600" cy="365125"/>
          </a:xfrm>
        </p:spPr>
        <p:txBody>
          <a:bodyPr/>
          <a:lstStyle>
            <a:lvl1pPr>
              <a:defRPr/>
            </a:lvl1pPr>
          </a:lstStyle>
          <a:p>
            <a:pPr>
              <a:defRPr/>
            </a:pPr>
            <a:r>
              <a:rPr lang="en-US">
                <a:solidFill>
                  <a:prstClr val="black">
                    <a:tint val="75000"/>
                  </a:prstClr>
                </a:solidFill>
              </a:rPr>
              <a:t>| </a:t>
            </a:r>
            <a:fld id="{34A7D1A0-B1C6-4894-934E-5A32DABFA7E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267764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F7E939F-B03F-477B-B683-F8C52488CC63}" type="datetime1">
              <a:rPr lang="en-US">
                <a:solidFill>
                  <a:prstClr val="black">
                    <a:tint val="75000"/>
                  </a:prstClr>
                </a:solidFill>
              </a:rPr>
              <a:pPr>
                <a:defRPr/>
              </a:pPr>
              <a:t>4/29/2025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3668FDC-EB3E-4CFB-A1B6-9DB9A05780A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9828167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3" name="Rounded Rectangle 2"/>
          <p:cNvSpPr/>
          <p:nvPr userDrawn="1"/>
        </p:nvSpPr>
        <p:spPr>
          <a:xfrm>
            <a:off x="101600" y="136525"/>
            <a:ext cx="8936038" cy="6584950"/>
          </a:xfrm>
          <a:prstGeom prst="roundRect">
            <a:avLst>
              <a:gd name="adj" fmla="val 1258"/>
            </a:avLst>
          </a:prstGeom>
          <a:solidFill>
            <a:srgbClr val="2B89C8"/>
          </a:solidFill>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5" name="Title 1"/>
          <p:cNvSpPr>
            <a:spLocks noGrp="1"/>
          </p:cNvSpPr>
          <p:nvPr>
            <p:ph type="ctrTitle"/>
          </p:nvPr>
        </p:nvSpPr>
        <p:spPr>
          <a:xfrm>
            <a:off x="685800" y="2798763"/>
            <a:ext cx="7772400" cy="1470025"/>
          </a:xfrm>
        </p:spPr>
        <p:txBody>
          <a:bodyPr>
            <a:normAutofit/>
          </a:bodyPr>
          <a:lstStyle>
            <a:lvl1pPr>
              <a:defRPr sz="3500">
                <a:solidFill>
                  <a:schemeClr val="bg1"/>
                </a:solidFill>
                <a:latin typeface="Arial"/>
                <a:cs typeface="Arial"/>
              </a:defRPr>
            </a:lvl1pPr>
          </a:lstStyle>
          <a:p>
            <a:r>
              <a:rPr lang="en-US"/>
              <a:t>Click to edit Master title style</a:t>
            </a:r>
            <a:endParaRPr lang="en-US" dirty="0"/>
          </a:p>
        </p:txBody>
      </p:sp>
      <p:sp>
        <p:nvSpPr>
          <p:cNvPr id="4" name="Slide Number Placeholder 5"/>
          <p:cNvSpPr>
            <a:spLocks noGrp="1"/>
          </p:cNvSpPr>
          <p:nvPr>
            <p:ph type="sldNum" sz="quarter" idx="10"/>
          </p:nvPr>
        </p:nvSpPr>
        <p:spPr>
          <a:xfrm>
            <a:off x="6802438" y="6356350"/>
            <a:ext cx="2133600" cy="365125"/>
          </a:xfrm>
        </p:spPr>
        <p:txBody>
          <a:bodyPr/>
          <a:lstStyle>
            <a:lvl1pPr>
              <a:defRPr/>
            </a:lvl1pPr>
          </a:lstStyle>
          <a:p>
            <a:pPr>
              <a:defRPr/>
            </a:pPr>
            <a:r>
              <a:rPr lang="en-US">
                <a:solidFill>
                  <a:prstClr val="black">
                    <a:tint val="75000"/>
                  </a:prstClr>
                </a:solidFill>
              </a:rPr>
              <a:t>| </a:t>
            </a:r>
            <a:fld id="{AD199B90-C2D5-4092-BEAC-49335D32F17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7046770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 name="Rectangle 1"/>
          <p:cNvSpPr/>
          <p:nvPr userDrawn="1"/>
        </p:nvSpPr>
        <p:spPr>
          <a:xfrm>
            <a:off x="0" y="0"/>
            <a:ext cx="9144000" cy="6858000"/>
          </a:xfrm>
          <a:prstGeom prst="rect">
            <a:avLst/>
          </a:prstGeom>
          <a:solidFill>
            <a:srgbClr val="D3D8CE"/>
          </a:solidFill>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3" name="Rounded Rectangle 2"/>
          <p:cNvSpPr/>
          <p:nvPr userDrawn="1"/>
        </p:nvSpPr>
        <p:spPr>
          <a:xfrm>
            <a:off x="101600" y="136525"/>
            <a:ext cx="8936038" cy="6584950"/>
          </a:xfrm>
          <a:prstGeom prst="roundRect">
            <a:avLst>
              <a:gd name="adj" fmla="val 1258"/>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pic>
        <p:nvPicPr>
          <p:cNvPr id="4" name="Picture 8" descr="BEAN_Actuary.gif"/>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87813" y="6386513"/>
            <a:ext cx="1484312"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5"/>
          <p:cNvSpPr>
            <a:spLocks noGrp="1"/>
          </p:cNvSpPr>
          <p:nvPr>
            <p:ph type="sldNum" sz="quarter" idx="10"/>
          </p:nvPr>
        </p:nvSpPr>
        <p:spPr>
          <a:xfrm>
            <a:off x="4487863" y="6064250"/>
            <a:ext cx="469900" cy="365125"/>
          </a:xfrm>
        </p:spPr>
        <p:txBody>
          <a:bodyPr/>
          <a:lstStyle>
            <a:lvl1pPr algn="ctr">
              <a:defRPr sz="900">
                <a:solidFill>
                  <a:srgbClr val="199FBF"/>
                </a:solidFill>
                <a:latin typeface="Arial"/>
                <a:cs typeface="Arial"/>
              </a:defRPr>
            </a:lvl1pPr>
          </a:lstStyle>
          <a:p>
            <a:pPr>
              <a:defRPr/>
            </a:pPr>
            <a:fld id="{186DAB28-32D6-4A24-AC9C-84B8597105C4}" type="slidenum">
              <a:rPr lang="en-US"/>
              <a:pPr>
                <a:defRPr/>
              </a:pPr>
              <a:t>‹#›</a:t>
            </a:fld>
            <a:endParaRPr lang="en-US" dirty="0"/>
          </a:p>
        </p:txBody>
      </p:sp>
    </p:spTree>
    <p:extLst>
      <p:ext uri="{BB962C8B-B14F-4D97-AF65-F5344CB8AC3E}">
        <p14:creationId xmlns:p14="http://schemas.microsoft.com/office/powerpoint/2010/main" val="16448409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92456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B95867EC-69F4-40CC-A0DD-4FCF34708231}" type="datetime1">
              <a:rPr lang="en-US">
                <a:solidFill>
                  <a:prstClr val="black">
                    <a:tint val="75000"/>
                  </a:prstClr>
                </a:solidFill>
              </a:rPr>
              <a:pPr>
                <a:defRPr/>
              </a:pPr>
              <a:t>4/29/2025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F67195C2-24BD-41AE-B413-AFA74C67035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8436953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6EDE2FB9-5436-4C24-BCB5-70E92B319F21}" type="datetime1">
              <a:rPr lang="en-US">
                <a:solidFill>
                  <a:prstClr val="black">
                    <a:tint val="75000"/>
                  </a:prstClr>
                </a:solidFill>
              </a:rPr>
              <a:pPr>
                <a:defRPr/>
              </a:pPr>
              <a:t>4/29/2025</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3900139F-C816-4627-8C52-CA9163ADC32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8508764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75CE3D28-660E-4C12-A074-F6A1523FCECB}" type="datetime1">
              <a:rPr lang="en-US">
                <a:solidFill>
                  <a:prstClr val="black">
                    <a:tint val="75000"/>
                  </a:prstClr>
                </a:solidFill>
              </a:rPr>
              <a:pPr>
                <a:defRPr/>
              </a:pPr>
              <a:t>4/29/2025</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3CF1453A-0F26-49FE-AB07-167F7B85356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066672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8BFFD24-3397-4C12-A981-66F25114994E}" type="datetime1">
              <a:rPr lang="en-US">
                <a:solidFill>
                  <a:prstClr val="black">
                    <a:tint val="75000"/>
                  </a:prstClr>
                </a:solidFill>
              </a:rPr>
              <a:pPr>
                <a:defRPr/>
              </a:pPr>
              <a:t>4/29/2025</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1F7B308D-0FD0-447E-BCA9-0D6887B6114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659857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B993B47F-57E2-4A7C-93F1-E2B99D81476D}" type="datetime1">
              <a:rPr lang="en-US">
                <a:solidFill>
                  <a:prstClr val="black">
                    <a:tint val="75000"/>
                  </a:prstClr>
                </a:solidFill>
              </a:rPr>
              <a:pPr>
                <a:defRPr/>
              </a:pPr>
              <a:t>4/29/2025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FA5DECC1-1C2B-4950-9DEF-251A687C13A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8527853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9D69D55E-6322-48AC-BA83-65FC557C6DBD}" type="datetime1">
              <a:rPr lang="en-US">
                <a:solidFill>
                  <a:prstClr val="black">
                    <a:tint val="75000"/>
                  </a:prstClr>
                </a:solidFill>
              </a:rPr>
              <a:pPr>
                <a:defRPr/>
              </a:pPr>
              <a:t>4/29/2025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C193978-CF1C-4E2B-A7BC-E5D588A704F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9268766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F2513AD-00DB-461D-9B1A-EEFE61F7BE99}" type="datetime1">
              <a:rPr lang="en-US">
                <a:solidFill>
                  <a:prstClr val="black">
                    <a:tint val="75000"/>
                  </a:prstClr>
                </a:solidFill>
              </a:rPr>
              <a:pPr>
                <a:defRPr/>
              </a:pPr>
              <a:t>4/29/2025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D720BC4-36C8-4E2C-928B-56349F212983}"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84098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Rounded Rectangle 2"/>
          <p:cNvSpPr/>
          <p:nvPr userDrawn="1"/>
        </p:nvSpPr>
        <p:spPr>
          <a:xfrm>
            <a:off x="101600" y="136525"/>
            <a:ext cx="8936038" cy="6584950"/>
          </a:xfrm>
          <a:prstGeom prst="roundRect">
            <a:avLst>
              <a:gd name="adj" fmla="val 1258"/>
            </a:avLst>
          </a:prstGeom>
          <a:solidFill>
            <a:srgbClr val="0879A2"/>
          </a:solidFill>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5" name="Title 1"/>
          <p:cNvSpPr>
            <a:spLocks noGrp="1"/>
          </p:cNvSpPr>
          <p:nvPr>
            <p:ph type="ctrTitle"/>
          </p:nvPr>
        </p:nvSpPr>
        <p:spPr>
          <a:xfrm>
            <a:off x="685800" y="2798763"/>
            <a:ext cx="7772400" cy="1470025"/>
          </a:xfrm>
        </p:spPr>
        <p:txBody>
          <a:bodyPr>
            <a:normAutofit/>
          </a:bodyPr>
          <a:lstStyle>
            <a:lvl1pPr>
              <a:defRPr sz="3500">
                <a:solidFill>
                  <a:schemeClr val="bg1"/>
                </a:solidFill>
                <a:latin typeface="Arial"/>
                <a:cs typeface="Arial"/>
              </a:defRPr>
            </a:lvl1pPr>
          </a:lstStyle>
          <a:p>
            <a:r>
              <a:rPr lang="en-US"/>
              <a:t>Click to edit Master title style</a:t>
            </a:r>
            <a:endParaRPr lang="en-US" dirty="0"/>
          </a:p>
        </p:txBody>
      </p:sp>
      <p:sp>
        <p:nvSpPr>
          <p:cNvPr id="4" name="Slide Number Placeholder 5"/>
          <p:cNvSpPr>
            <a:spLocks noGrp="1"/>
          </p:cNvSpPr>
          <p:nvPr>
            <p:ph type="sldNum" sz="quarter" idx="10"/>
          </p:nvPr>
        </p:nvSpPr>
        <p:spPr>
          <a:xfrm>
            <a:off x="6802438" y="6356350"/>
            <a:ext cx="2133600" cy="365125"/>
          </a:xfrm>
        </p:spPr>
        <p:txBody>
          <a:bodyPr/>
          <a:lstStyle>
            <a:lvl1pPr>
              <a:defRPr/>
            </a:lvl1pPr>
          </a:lstStyle>
          <a:p>
            <a:pPr>
              <a:defRPr/>
            </a:pPr>
            <a:r>
              <a:rPr lang="en-US">
                <a:solidFill>
                  <a:prstClr val="black">
                    <a:tint val="75000"/>
                  </a:prstClr>
                </a:solidFill>
              </a:rPr>
              <a:t>| </a:t>
            </a:r>
            <a:fld id="{992B3E76-CDF2-4644-B730-AD9521650D5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5760351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7107533-4821-4662-9DFB-56608861B070}" type="datetime1">
              <a:rPr lang="en-US">
                <a:solidFill>
                  <a:prstClr val="black">
                    <a:tint val="75000"/>
                  </a:prstClr>
                </a:solidFill>
              </a:rPr>
              <a:pPr>
                <a:defRPr/>
              </a:pPr>
              <a:t>4/29/2025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8D86FD5-C3C1-4AB4-B883-D0522F3FA8C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1247442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28020" y="1769541"/>
            <a:ext cx="7080026" cy="1828801"/>
          </a:xfrm>
        </p:spPr>
        <p:txBody>
          <a:bodyPr anchor="b">
            <a:normAutofit/>
          </a:bodyPr>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028020" y="3598339"/>
            <a:ext cx="7080026"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fld id="{B5F20404-6208-4848-9891-1098A0CFD8BD}" type="datetimeFigureOut">
              <a:rPr lang="en-US" smtClean="0"/>
              <a:pPr>
                <a:defRPr/>
              </a:pPr>
              <a:t>4/29/2025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6E68F6A-F1C7-4BFE-B32D-C8C694EC7834}" type="slidenum">
              <a:rPr lang="en-US" smtClean="0"/>
              <a:pPr>
                <a:defRPr/>
              </a:pPr>
              <a:t>‹#›</a:t>
            </a:fld>
            <a:endParaRPr lang="en-US"/>
          </a:p>
        </p:txBody>
      </p:sp>
    </p:spTree>
    <p:extLst>
      <p:ext uri="{BB962C8B-B14F-4D97-AF65-F5344CB8AC3E}">
        <p14:creationId xmlns:p14="http://schemas.microsoft.com/office/powerpoint/2010/main" val="41654839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391D4237-9717-4C71-AE57-3525196BDE02}" type="datetimeFigureOut">
              <a:rPr lang="en-US" smtClean="0"/>
              <a:pPr>
                <a:defRPr/>
              </a:pPr>
              <a:t>4/29/2025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505B19D-D90B-44A0-822B-B097A13F7109}" type="slidenum">
              <a:rPr lang="en-US" smtClean="0"/>
              <a:pPr>
                <a:defRPr/>
              </a:pPr>
              <a:t>‹#›</a:t>
            </a:fld>
            <a:endParaRPr lang="en-US"/>
          </a:p>
        </p:txBody>
      </p:sp>
    </p:spTree>
    <p:extLst>
      <p:ext uri="{BB962C8B-B14F-4D97-AF65-F5344CB8AC3E}">
        <p14:creationId xmlns:p14="http://schemas.microsoft.com/office/powerpoint/2010/main" val="39288173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71551" y="1761068"/>
            <a:ext cx="7192913" cy="1828813"/>
          </a:xfrm>
        </p:spPr>
        <p:txBody>
          <a:bodyPr anchor="b"/>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971551" y="3589879"/>
            <a:ext cx="7192913"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7F47C3D9-EB40-497D-84E0-BBF4B441CA29}" type="datetimeFigureOut">
              <a:rPr lang="en-US" smtClean="0"/>
              <a:pPr>
                <a:defRPr/>
              </a:pPr>
              <a:t>4/29/2025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BB596BA-A6BB-431F-AAF2-17A996090866}" type="slidenum">
              <a:rPr lang="en-US" smtClean="0"/>
              <a:pPr>
                <a:defRPr/>
              </a:pPr>
              <a:t>‹#›</a:t>
            </a:fld>
            <a:endParaRPr lang="en-US"/>
          </a:p>
        </p:txBody>
      </p:sp>
    </p:spTree>
    <p:extLst>
      <p:ext uri="{BB962C8B-B14F-4D97-AF65-F5344CB8AC3E}">
        <p14:creationId xmlns:p14="http://schemas.microsoft.com/office/powerpoint/2010/main" val="12457967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347" y="1732449"/>
            <a:ext cx="3795373" cy="4058750"/>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52169" y="1732450"/>
            <a:ext cx="3798499" cy="405875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133DFF3D-4DD7-4C59-BD5E-B7409C40053A}" type="datetimeFigureOut">
              <a:rPr lang="en-US" smtClean="0"/>
              <a:pPr>
                <a:defRPr/>
              </a:pPr>
              <a:t>4/29/2025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ECC3164F-4BEC-44F7-A7B3-3FBFE786D086}" type="slidenum">
              <a:rPr lang="en-US" smtClean="0"/>
              <a:pPr>
                <a:defRPr/>
              </a:pPr>
              <a:t>‹#›</a:t>
            </a:fld>
            <a:endParaRPr lang="en-US"/>
          </a:p>
        </p:txBody>
      </p:sp>
    </p:spTree>
    <p:extLst>
      <p:ext uri="{BB962C8B-B14F-4D97-AF65-F5344CB8AC3E}">
        <p14:creationId xmlns:p14="http://schemas.microsoft.com/office/powerpoint/2010/main" val="38581473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345" y="1770323"/>
            <a:ext cx="3787423" cy="4112953"/>
          </a:xfrm>
          <a:prstGeom prst="rect">
            <a:avLst/>
          </a:prstGeom>
        </p:spPr>
      </p:pic>
      <p:pic>
        <p:nvPicPr>
          <p:cNvPr id="14" name="Picture 13"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3245" y="1770323"/>
            <a:ext cx="3787423" cy="4112953"/>
          </a:xfrm>
          <a:prstGeom prst="rect">
            <a:avLst/>
          </a:prstGeom>
        </p:spPr>
      </p:pic>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754404" y="1835254"/>
            <a:ext cx="3657258"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54404" y="2380138"/>
            <a:ext cx="3657258"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21225" y="1835255"/>
            <a:ext cx="3671498"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21225" y="2380138"/>
            <a:ext cx="3671498"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DFC44474-16D6-4058-A6EF-2AB62A61B871}" type="datetimeFigureOut">
              <a:rPr lang="en-US" smtClean="0"/>
              <a:pPr>
                <a:defRPr/>
              </a:pPr>
              <a:t>4/29/2025</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755D50C6-7236-4388-A31D-3368E3FAECA5}" type="slidenum">
              <a:rPr lang="en-US" smtClean="0"/>
              <a:pPr>
                <a:defRPr/>
              </a:pPr>
              <a:t>‹#›</a:t>
            </a:fld>
            <a:endParaRPr lang="en-US"/>
          </a:p>
        </p:txBody>
      </p:sp>
    </p:spTree>
    <p:extLst>
      <p:ext uri="{BB962C8B-B14F-4D97-AF65-F5344CB8AC3E}">
        <p14:creationId xmlns:p14="http://schemas.microsoft.com/office/powerpoint/2010/main" val="14750762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7539869F-782F-4385-800C-BF5452C64EB0}" type="datetimeFigureOut">
              <a:rPr lang="en-US" smtClean="0"/>
              <a:pPr>
                <a:defRPr/>
              </a:pPr>
              <a:t>4/29/2025</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B2A44A99-FF6D-450D-B3D3-50E37A98393A}" type="slidenum">
              <a:rPr lang="en-US" smtClean="0"/>
              <a:pPr>
                <a:defRPr/>
              </a:pPr>
              <a:t>‹#›</a:t>
            </a:fld>
            <a:endParaRPr lang="en-US"/>
          </a:p>
        </p:txBody>
      </p:sp>
    </p:spTree>
    <p:extLst>
      <p:ext uri="{BB962C8B-B14F-4D97-AF65-F5344CB8AC3E}">
        <p14:creationId xmlns:p14="http://schemas.microsoft.com/office/powerpoint/2010/main" val="221152171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3ADAA5B-824D-43DD-B6CE-34631612F942}" type="datetimeFigureOut">
              <a:rPr lang="en-US" smtClean="0"/>
              <a:pPr>
                <a:defRPr/>
              </a:pPr>
              <a:t>4/29/2025</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2F3BE7C7-D359-4AF7-8C4E-B96FDF464612}" type="slidenum">
              <a:rPr lang="en-US" smtClean="0"/>
              <a:pPr>
                <a:defRPr/>
              </a:pPr>
              <a:t>‹#›</a:t>
            </a:fld>
            <a:endParaRPr lang="en-US"/>
          </a:p>
        </p:txBody>
      </p:sp>
    </p:spTree>
    <p:extLst>
      <p:ext uri="{BB962C8B-B14F-4D97-AF65-F5344CB8AC3E}">
        <p14:creationId xmlns:p14="http://schemas.microsoft.com/office/powerpoint/2010/main" val="30092456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0"/>
            <a:ext cx="2780167" cy="1821918"/>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3641725" y="609600"/>
            <a:ext cx="4808943" cy="51816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347" y="2431518"/>
            <a:ext cx="2780167"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B47536CA-2C5C-464E-B4F7-2321CB4C27A8}" type="datetimeFigureOut">
              <a:rPr lang="en-US" smtClean="0"/>
              <a:pPr>
                <a:defRPr/>
              </a:pPr>
              <a:t>4/29/2025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32E1DD7-FA94-4C2B-94E7-53BE036C773F}" type="slidenum">
              <a:rPr lang="en-US" smtClean="0"/>
              <a:pPr>
                <a:defRPr/>
              </a:pPr>
              <a:t>‹#›</a:t>
            </a:fld>
            <a:endParaRPr lang="en-US"/>
          </a:p>
        </p:txBody>
      </p:sp>
    </p:spTree>
    <p:extLst>
      <p:ext uri="{BB962C8B-B14F-4D97-AF65-F5344CB8AC3E}">
        <p14:creationId xmlns:p14="http://schemas.microsoft.com/office/powerpoint/2010/main" val="27057423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2" name="Picture 11" descr="Slate-V2-S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4987" y="609923"/>
            <a:ext cx="3428146" cy="5205472"/>
          </a:xfrm>
          <a:prstGeom prst="rect">
            <a:avLst/>
          </a:prstGeom>
        </p:spPr>
      </p:pic>
      <p:sp>
        <p:nvSpPr>
          <p:cNvPr id="2" name="Title 1"/>
          <p:cNvSpPr>
            <a:spLocks noGrp="1"/>
          </p:cNvSpPr>
          <p:nvPr>
            <p:ph type="title"/>
          </p:nvPr>
        </p:nvSpPr>
        <p:spPr>
          <a:xfrm>
            <a:off x="685347" y="609923"/>
            <a:ext cx="3924676" cy="1829338"/>
          </a:xfrm>
        </p:spPr>
        <p:txBody>
          <a:bodyPr anchor="b">
            <a:noAutofit/>
          </a:bodyPr>
          <a:lstStyle>
            <a:lvl1pPr algn="ct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976728" y="743989"/>
            <a:ext cx="3165375"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347" y="2439261"/>
            <a:ext cx="3924676"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19D1F745-70F7-430F-A7B2-5A3DAA41C5A5}" type="datetimeFigureOut">
              <a:rPr lang="en-US" smtClean="0"/>
              <a:pPr>
                <a:defRPr/>
              </a:pPr>
              <a:t>4/29/2025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CDA031E-97EC-4259-B68D-BC0C8E48E83D}" type="slidenum">
              <a:rPr lang="en-US" smtClean="0"/>
              <a:pPr>
                <a:defRPr/>
              </a:pPr>
              <a:t>‹#›</a:t>
            </a:fld>
            <a:endParaRPr lang="en-US"/>
          </a:p>
        </p:txBody>
      </p:sp>
    </p:spTree>
    <p:extLst>
      <p:ext uri="{BB962C8B-B14F-4D97-AF65-F5344CB8AC3E}">
        <p14:creationId xmlns:p14="http://schemas.microsoft.com/office/powerpoint/2010/main" val="83712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3" name="Rounded Rectangle 2"/>
          <p:cNvSpPr/>
          <p:nvPr userDrawn="1"/>
        </p:nvSpPr>
        <p:spPr>
          <a:xfrm>
            <a:off x="101600" y="136525"/>
            <a:ext cx="8936038" cy="6584950"/>
          </a:xfrm>
          <a:prstGeom prst="roundRect">
            <a:avLst>
              <a:gd name="adj" fmla="val 1258"/>
            </a:avLst>
          </a:prstGeom>
          <a:solidFill>
            <a:srgbClr val="2BA591"/>
          </a:solidFill>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5" name="Title 1"/>
          <p:cNvSpPr>
            <a:spLocks noGrp="1"/>
          </p:cNvSpPr>
          <p:nvPr>
            <p:ph type="ctrTitle"/>
          </p:nvPr>
        </p:nvSpPr>
        <p:spPr>
          <a:xfrm>
            <a:off x="685800" y="2798763"/>
            <a:ext cx="7772400" cy="1470025"/>
          </a:xfrm>
        </p:spPr>
        <p:txBody>
          <a:bodyPr>
            <a:normAutofit/>
          </a:bodyPr>
          <a:lstStyle>
            <a:lvl1pPr>
              <a:defRPr sz="3500">
                <a:solidFill>
                  <a:schemeClr val="bg1"/>
                </a:solidFill>
                <a:latin typeface="Arial"/>
                <a:cs typeface="Arial"/>
              </a:defRPr>
            </a:lvl1pPr>
          </a:lstStyle>
          <a:p>
            <a:r>
              <a:rPr lang="en-US"/>
              <a:t>Click to edit Master title style</a:t>
            </a:r>
            <a:endParaRPr lang="en-US" dirty="0"/>
          </a:p>
        </p:txBody>
      </p:sp>
      <p:sp>
        <p:nvSpPr>
          <p:cNvPr id="4" name="Slide Number Placeholder 5"/>
          <p:cNvSpPr>
            <a:spLocks noGrp="1"/>
          </p:cNvSpPr>
          <p:nvPr>
            <p:ph type="sldNum" sz="quarter" idx="10"/>
          </p:nvPr>
        </p:nvSpPr>
        <p:spPr>
          <a:xfrm>
            <a:off x="6802438" y="6356350"/>
            <a:ext cx="2133600" cy="365125"/>
          </a:xfrm>
        </p:spPr>
        <p:txBody>
          <a:bodyPr/>
          <a:lstStyle>
            <a:lvl1pPr>
              <a:defRPr/>
            </a:lvl1pPr>
          </a:lstStyle>
          <a:p>
            <a:pPr>
              <a:defRPr/>
            </a:pPr>
            <a:r>
              <a:rPr lang="en-US">
                <a:solidFill>
                  <a:prstClr val="black">
                    <a:tint val="75000"/>
                  </a:prstClr>
                </a:solidFill>
              </a:rPr>
              <a:t>| </a:t>
            </a:r>
            <a:fld id="{34A7D1A0-B1C6-4894-934E-5A32DABFA7E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0926158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Slate-V2-S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995" y="540085"/>
            <a:ext cx="7656010" cy="3834374"/>
          </a:xfrm>
          <a:prstGeom prst="rect">
            <a:avLst/>
          </a:prstGeom>
        </p:spPr>
      </p:pic>
      <p:sp>
        <p:nvSpPr>
          <p:cNvPr id="2" name="Title 1"/>
          <p:cNvSpPr>
            <a:spLocks noGrp="1"/>
          </p:cNvSpPr>
          <p:nvPr>
            <p:ph type="title"/>
          </p:nvPr>
        </p:nvSpPr>
        <p:spPr>
          <a:xfrm>
            <a:off x="685354" y="4565255"/>
            <a:ext cx="7766495" cy="543472"/>
          </a:xfrm>
        </p:spPr>
        <p:txBody>
          <a:bodyPr anchor="b">
            <a:normAutofit/>
          </a:bodyPr>
          <a:lstStyle>
            <a:lvl1pPr algn="ct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26217" y="695010"/>
            <a:ext cx="7285600"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346" y="5108728"/>
            <a:ext cx="776532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7887E972-A9A5-4660-A039-914F5FB4FE7E}" type="datetimeFigureOut">
              <a:rPr lang="en-US" smtClean="0"/>
              <a:pPr>
                <a:defRPr/>
              </a:pPr>
              <a:t>4/29/2025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CE8E323-6A02-4038-8746-728A3D9857CE}" type="slidenum">
              <a:rPr lang="en-US" smtClean="0"/>
              <a:pPr>
                <a:defRPr/>
              </a:pPr>
              <a:t>‹#›</a:t>
            </a:fld>
            <a:endParaRPr lang="en-US"/>
          </a:p>
        </p:txBody>
      </p:sp>
    </p:spTree>
    <p:extLst>
      <p:ext uri="{BB962C8B-B14F-4D97-AF65-F5344CB8AC3E}">
        <p14:creationId xmlns:p14="http://schemas.microsoft.com/office/powerpoint/2010/main" val="9760132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46" y="608437"/>
            <a:ext cx="7765322" cy="3534344"/>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346" y="4295180"/>
            <a:ext cx="7765322"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7887E972-A9A5-4660-A039-914F5FB4FE7E}" type="datetimeFigureOut">
              <a:rPr lang="en-US" smtClean="0"/>
              <a:pPr>
                <a:defRPr/>
              </a:pPr>
              <a:t>4/29/2025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CE8E323-6A02-4038-8746-728A3D9857CE}" type="slidenum">
              <a:rPr lang="en-US" smtClean="0"/>
              <a:pPr>
                <a:defRPr/>
              </a:pPr>
              <a:t>‹#›</a:t>
            </a:fld>
            <a:endParaRPr lang="en-US"/>
          </a:p>
        </p:txBody>
      </p:sp>
    </p:spTree>
    <p:extLst>
      <p:ext uri="{BB962C8B-B14F-4D97-AF65-F5344CB8AC3E}">
        <p14:creationId xmlns:p14="http://schemas.microsoft.com/office/powerpoint/2010/main" val="41682218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290484" y="3610033"/>
            <a:ext cx="6564224"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5346" y="4304353"/>
            <a:ext cx="7765322"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7887E972-A9A5-4660-A039-914F5FB4FE7E}" type="datetimeFigureOut">
              <a:rPr lang="en-US" smtClean="0"/>
              <a:pPr>
                <a:defRPr/>
              </a:pPr>
              <a:t>4/29/2025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CE8E323-6A02-4038-8746-728A3D9857CE}" type="slidenum">
              <a:rPr lang="en-US" smtClean="0"/>
              <a:pPr>
                <a:defRPr/>
              </a:pPr>
              <a:t>‹#›</a:t>
            </a:fld>
            <a:endParaRPr lang="en-US"/>
          </a:p>
        </p:txBody>
      </p:sp>
      <p:sp>
        <p:nvSpPr>
          <p:cNvPr id="11" name="TextBox 10"/>
          <p:cNvSpPr txBox="1"/>
          <p:nvPr/>
        </p:nvSpPr>
        <p:spPr>
          <a:xfrm>
            <a:off x="627459" y="87391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7828359" y="2933245"/>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3868248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346" y="2126943"/>
            <a:ext cx="7765322"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339" y="4650556"/>
            <a:ext cx="776414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7887E972-A9A5-4660-A039-914F5FB4FE7E}" type="datetimeFigureOut">
              <a:rPr lang="en-US" smtClean="0"/>
              <a:pPr>
                <a:defRPr/>
              </a:pPr>
              <a:t>4/29/2025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CE8E323-6A02-4038-8746-728A3D9857CE}" type="slidenum">
              <a:rPr lang="en-US" smtClean="0"/>
              <a:pPr>
                <a:defRPr/>
              </a:pPr>
              <a:t>‹#›</a:t>
            </a:fld>
            <a:endParaRPr lang="en-US"/>
          </a:p>
        </p:txBody>
      </p:sp>
    </p:spTree>
    <p:extLst>
      <p:ext uri="{BB962C8B-B14F-4D97-AF65-F5344CB8AC3E}">
        <p14:creationId xmlns:p14="http://schemas.microsoft.com/office/powerpoint/2010/main" val="256204783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346" y="609600"/>
            <a:ext cx="7765322" cy="970450"/>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346"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346"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335033"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331076"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5974929"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5974929"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pPr>
              <a:defRPr/>
            </a:pPr>
            <a:fld id="{7887E972-A9A5-4660-A039-914F5FB4FE7E}" type="datetimeFigureOut">
              <a:rPr lang="en-US" smtClean="0"/>
              <a:pPr>
                <a:defRPr/>
              </a:pPr>
              <a:t>4/29/2025</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4CE8E323-6A02-4038-8746-728A3D9857CE}" type="slidenum">
              <a:rPr lang="en-US" smtClean="0"/>
              <a:pPr>
                <a:defRPr/>
              </a:pPr>
              <a:t>‹#›</a:t>
            </a:fld>
            <a:endParaRPr lang="en-US"/>
          </a:p>
        </p:txBody>
      </p:sp>
    </p:spTree>
    <p:extLst>
      <p:ext uri="{BB962C8B-B14F-4D97-AF65-F5344CB8AC3E}">
        <p14:creationId xmlns:p14="http://schemas.microsoft.com/office/powerpoint/2010/main" val="412812066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6" name="Picture 5"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239" y="1826045"/>
            <a:ext cx="2529046" cy="1833558"/>
          </a:xfrm>
          <a:prstGeom prst="rect">
            <a:avLst/>
          </a:prstGeom>
        </p:spPr>
      </p:pic>
      <p:pic>
        <p:nvPicPr>
          <p:cNvPr id="28" name="Picture 27"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3813" y="1826045"/>
            <a:ext cx="2529046" cy="1833558"/>
          </a:xfrm>
          <a:prstGeom prst="rect">
            <a:avLst/>
          </a:prstGeom>
        </p:spPr>
      </p:pic>
      <p:pic>
        <p:nvPicPr>
          <p:cNvPr id="29" name="Picture 28"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1715" y="1826045"/>
            <a:ext cx="2529046" cy="1833558"/>
          </a:xfrm>
          <a:prstGeom prst="rect">
            <a:avLst/>
          </a:prstGeom>
        </p:spPr>
      </p:pic>
      <p:sp>
        <p:nvSpPr>
          <p:cNvPr id="30" name="Title 1"/>
          <p:cNvSpPr>
            <a:spLocks noGrp="1"/>
          </p:cNvSpPr>
          <p:nvPr>
            <p:ph type="title"/>
          </p:nvPr>
        </p:nvSpPr>
        <p:spPr>
          <a:xfrm>
            <a:off x="685346" y="609600"/>
            <a:ext cx="7765322" cy="97045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5346"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763577" y="1938918"/>
            <a:ext cx="2319276"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5346" y="4480369"/>
            <a:ext cx="2475738"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332091"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409307" y="1939094"/>
            <a:ext cx="2319276"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331075" y="4480368"/>
            <a:ext cx="2476753"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5975023"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6056774" y="1934432"/>
            <a:ext cx="2319276"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74929" y="4480366"/>
            <a:ext cx="2475738"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pPr>
              <a:defRPr/>
            </a:pPr>
            <a:fld id="{7887E972-A9A5-4660-A039-914F5FB4FE7E}" type="datetimeFigureOut">
              <a:rPr lang="en-US" smtClean="0"/>
              <a:pPr>
                <a:defRPr/>
              </a:pPr>
              <a:t>4/29/2025</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4CE8E323-6A02-4038-8746-728A3D9857CE}" type="slidenum">
              <a:rPr lang="en-US" smtClean="0"/>
              <a:pPr>
                <a:defRPr/>
              </a:pPr>
              <a:t>‹#›</a:t>
            </a:fld>
            <a:endParaRPr lang="en-US"/>
          </a:p>
        </p:txBody>
      </p:sp>
    </p:spTree>
    <p:extLst>
      <p:ext uri="{BB962C8B-B14F-4D97-AF65-F5344CB8AC3E}">
        <p14:creationId xmlns:p14="http://schemas.microsoft.com/office/powerpoint/2010/main" val="29296951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BD14D1F3-8B51-4348-BA3C-1502B614815B}" type="datetimeFigureOut">
              <a:rPr lang="en-US" smtClean="0"/>
              <a:pPr>
                <a:defRPr/>
              </a:pPr>
              <a:t>4/29/2025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744DEFF-9B1C-42AC-B38D-DACFBCE7A9FC}" type="slidenum">
              <a:rPr lang="en-US" smtClean="0"/>
              <a:pPr>
                <a:defRPr/>
              </a:pPr>
              <a:t>‹#›</a:t>
            </a:fld>
            <a:endParaRPr lang="en-US"/>
          </a:p>
        </p:txBody>
      </p:sp>
    </p:spTree>
    <p:extLst>
      <p:ext uri="{BB962C8B-B14F-4D97-AF65-F5344CB8AC3E}">
        <p14:creationId xmlns:p14="http://schemas.microsoft.com/office/powerpoint/2010/main" val="7281304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7302" y="609600"/>
            <a:ext cx="1713365"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85347" y="609600"/>
            <a:ext cx="5937654" cy="5181601"/>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39F33D0F-05C9-47D6-870E-F749A8207245}" type="datetimeFigureOut">
              <a:rPr lang="en-US" smtClean="0"/>
              <a:pPr>
                <a:defRPr/>
              </a:pPr>
              <a:t>4/29/2025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238C9D3-B293-4DB3-A75C-86436005A9C8}" type="slidenum">
              <a:rPr lang="en-US" smtClean="0"/>
              <a:pPr>
                <a:defRPr/>
              </a:pPr>
              <a:t>‹#›</a:t>
            </a:fld>
            <a:endParaRPr lang="en-US"/>
          </a:p>
        </p:txBody>
      </p:sp>
    </p:spTree>
    <p:extLst>
      <p:ext uri="{BB962C8B-B14F-4D97-AF65-F5344CB8AC3E}">
        <p14:creationId xmlns:p14="http://schemas.microsoft.com/office/powerpoint/2010/main" val="870423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3" name="Rounded Rectangle 2"/>
          <p:cNvSpPr/>
          <p:nvPr userDrawn="1"/>
        </p:nvSpPr>
        <p:spPr>
          <a:xfrm>
            <a:off x="101600" y="136525"/>
            <a:ext cx="8936038" cy="6584950"/>
          </a:xfrm>
          <a:prstGeom prst="roundRect">
            <a:avLst>
              <a:gd name="adj" fmla="val 1258"/>
            </a:avLst>
          </a:prstGeom>
          <a:solidFill>
            <a:srgbClr val="2B89C8"/>
          </a:solidFill>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5" name="Title 1"/>
          <p:cNvSpPr>
            <a:spLocks noGrp="1"/>
          </p:cNvSpPr>
          <p:nvPr>
            <p:ph type="ctrTitle"/>
          </p:nvPr>
        </p:nvSpPr>
        <p:spPr>
          <a:xfrm>
            <a:off x="685800" y="2798763"/>
            <a:ext cx="7772400" cy="1470025"/>
          </a:xfrm>
        </p:spPr>
        <p:txBody>
          <a:bodyPr>
            <a:normAutofit/>
          </a:bodyPr>
          <a:lstStyle>
            <a:lvl1pPr>
              <a:defRPr sz="3500">
                <a:solidFill>
                  <a:schemeClr val="bg1"/>
                </a:solidFill>
                <a:latin typeface="Arial"/>
                <a:cs typeface="Arial"/>
              </a:defRPr>
            </a:lvl1pPr>
          </a:lstStyle>
          <a:p>
            <a:r>
              <a:rPr lang="en-US"/>
              <a:t>Click to edit Master title style</a:t>
            </a:r>
            <a:endParaRPr lang="en-US" dirty="0"/>
          </a:p>
        </p:txBody>
      </p:sp>
      <p:sp>
        <p:nvSpPr>
          <p:cNvPr id="4" name="Slide Number Placeholder 5"/>
          <p:cNvSpPr>
            <a:spLocks noGrp="1"/>
          </p:cNvSpPr>
          <p:nvPr>
            <p:ph type="sldNum" sz="quarter" idx="10"/>
          </p:nvPr>
        </p:nvSpPr>
        <p:spPr>
          <a:xfrm>
            <a:off x="6802438" y="6356350"/>
            <a:ext cx="2133600" cy="365125"/>
          </a:xfrm>
        </p:spPr>
        <p:txBody>
          <a:bodyPr/>
          <a:lstStyle>
            <a:lvl1pPr>
              <a:defRPr/>
            </a:lvl1pPr>
          </a:lstStyle>
          <a:p>
            <a:pPr>
              <a:defRPr/>
            </a:pPr>
            <a:r>
              <a:rPr lang="en-US">
                <a:solidFill>
                  <a:prstClr val="black">
                    <a:tint val="75000"/>
                  </a:prstClr>
                </a:solidFill>
              </a:rPr>
              <a:t>| </a:t>
            </a:r>
            <a:fld id="{AD199B90-C2D5-4092-BEAC-49335D32F17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970781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 name="Rectangle 1"/>
          <p:cNvSpPr/>
          <p:nvPr userDrawn="1"/>
        </p:nvSpPr>
        <p:spPr>
          <a:xfrm>
            <a:off x="0" y="0"/>
            <a:ext cx="9144000" cy="6858000"/>
          </a:xfrm>
          <a:prstGeom prst="rect">
            <a:avLst/>
          </a:prstGeom>
          <a:solidFill>
            <a:srgbClr val="D3D8CE"/>
          </a:solidFill>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sp>
        <p:nvSpPr>
          <p:cNvPr id="3" name="Rounded Rectangle 2"/>
          <p:cNvSpPr/>
          <p:nvPr userDrawn="1"/>
        </p:nvSpPr>
        <p:spPr>
          <a:xfrm>
            <a:off x="101600" y="136525"/>
            <a:ext cx="8936038" cy="6584950"/>
          </a:xfrm>
          <a:prstGeom prst="roundRect">
            <a:avLst>
              <a:gd name="adj" fmla="val 1258"/>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pic>
        <p:nvPicPr>
          <p:cNvPr id="4" name="Picture 8" descr="BEAN_Actuary.gif"/>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087813" y="6386513"/>
            <a:ext cx="1484312"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5"/>
          <p:cNvSpPr>
            <a:spLocks noGrp="1"/>
          </p:cNvSpPr>
          <p:nvPr>
            <p:ph type="sldNum" sz="quarter" idx="10"/>
          </p:nvPr>
        </p:nvSpPr>
        <p:spPr>
          <a:xfrm>
            <a:off x="4487863" y="6064250"/>
            <a:ext cx="469900" cy="365125"/>
          </a:xfrm>
        </p:spPr>
        <p:txBody>
          <a:bodyPr/>
          <a:lstStyle>
            <a:lvl1pPr algn="ctr">
              <a:defRPr sz="900">
                <a:solidFill>
                  <a:srgbClr val="199FBF"/>
                </a:solidFill>
                <a:latin typeface="Arial"/>
                <a:cs typeface="Arial"/>
              </a:defRPr>
            </a:lvl1pPr>
          </a:lstStyle>
          <a:p>
            <a:pPr>
              <a:defRPr/>
            </a:pPr>
            <a:fld id="{186DAB28-32D6-4A24-AC9C-84B8597105C4}" type="slidenum">
              <a:rPr lang="en-US"/>
              <a:pPr>
                <a:defRPr/>
              </a:pPr>
              <a:t>‹#›</a:t>
            </a:fld>
            <a:endParaRPr lang="en-US" dirty="0"/>
          </a:p>
        </p:txBody>
      </p:sp>
    </p:spTree>
    <p:extLst>
      <p:ext uri="{BB962C8B-B14F-4D97-AF65-F5344CB8AC3E}">
        <p14:creationId xmlns:p14="http://schemas.microsoft.com/office/powerpoint/2010/main" val="781974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1747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B95867EC-69F4-40CC-A0DD-4FCF34708231}" type="datetime1">
              <a:rPr lang="en-US">
                <a:solidFill>
                  <a:prstClr val="black">
                    <a:tint val="75000"/>
                  </a:prstClr>
                </a:solidFill>
              </a:rPr>
              <a:pPr>
                <a:defRPr/>
              </a:pPr>
              <a:t>4/29/2025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F67195C2-24BD-41AE-B413-AFA74C67035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380704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6EDE2FB9-5436-4C24-BCB5-70E92B319F21}" type="datetime1">
              <a:rPr lang="en-US">
                <a:solidFill>
                  <a:prstClr val="black">
                    <a:tint val="75000"/>
                  </a:prstClr>
                </a:solidFill>
              </a:rPr>
              <a:pPr>
                <a:defRPr/>
              </a:pPr>
              <a:t>4/29/2025</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3900139F-C816-4627-8C52-CA9163ADC32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7204195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theme" Target="../theme/theme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54117"/>
          </a:schemeClr>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defTabSz="457200">
              <a:defRPr/>
            </a:pPr>
            <a:fld id="{08D4F281-882A-4E2F-B98C-D9A7FD4802F2}" type="datetime1">
              <a:rPr lang="en-US">
                <a:solidFill>
                  <a:prstClr val="black">
                    <a:tint val="75000"/>
                  </a:prstClr>
                </a:solidFill>
              </a:rPr>
              <a:pPr defTabSz="457200">
                <a:defRPr/>
              </a:pPr>
              <a:t>4/29/2025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defTabSz="457200">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defTabSz="457200">
              <a:defRPr/>
            </a:pPr>
            <a:fld id="{3490554C-7355-4FC9-AE71-8584F3E4FBDD}" type="slidenum">
              <a:rPr lang="en-US">
                <a:solidFill>
                  <a:prstClr val="black">
                    <a:tint val="75000"/>
                  </a:prstClr>
                </a:solidFill>
              </a:rPr>
              <a:pPr defTabSz="457200">
                <a:defRPr/>
              </a:pPr>
              <a:t>‹#›</a:t>
            </a:fld>
            <a:endParaRPr lang="en-US">
              <a:solidFill>
                <a:prstClr val="black">
                  <a:tint val="75000"/>
                </a:prstClr>
              </a:solidFill>
            </a:endParaRPr>
          </a:p>
        </p:txBody>
      </p:sp>
    </p:spTree>
    <p:extLst>
      <p:ext uri="{BB962C8B-B14F-4D97-AF65-F5344CB8AC3E}">
        <p14:creationId xmlns:p14="http://schemas.microsoft.com/office/powerpoint/2010/main" val="4748757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alpha val="54117"/>
          </a:schemeClr>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defTabSz="457200">
              <a:defRPr/>
            </a:pPr>
            <a:fld id="{08D4F281-882A-4E2F-B98C-D9A7FD4802F2}" type="datetime1">
              <a:rPr lang="en-US">
                <a:solidFill>
                  <a:prstClr val="black">
                    <a:tint val="75000"/>
                  </a:prstClr>
                </a:solidFill>
              </a:rPr>
              <a:pPr defTabSz="457200">
                <a:defRPr/>
              </a:pPr>
              <a:t>4/29/2025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defTabSz="457200">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defTabSz="457200">
              <a:defRPr/>
            </a:pPr>
            <a:fld id="{3490554C-7355-4FC9-AE71-8584F3E4FBDD}" type="slidenum">
              <a:rPr lang="en-US">
                <a:solidFill>
                  <a:prstClr val="black">
                    <a:tint val="75000"/>
                  </a:prstClr>
                </a:solidFill>
              </a:rPr>
              <a:pPr defTabSz="457200">
                <a:defRPr/>
              </a:pPr>
              <a:t>‹#›</a:t>
            </a:fld>
            <a:endParaRPr lang="en-US">
              <a:solidFill>
                <a:prstClr val="black">
                  <a:tint val="75000"/>
                </a:prstClr>
              </a:solidFill>
            </a:endParaRPr>
          </a:p>
        </p:txBody>
      </p:sp>
    </p:spTree>
    <p:extLst>
      <p:ext uri="{BB962C8B-B14F-4D97-AF65-F5344CB8AC3E}">
        <p14:creationId xmlns:p14="http://schemas.microsoft.com/office/powerpoint/2010/main" val="367184595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346" y="609600"/>
            <a:ext cx="776532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346" y="1732450"/>
            <a:ext cx="776532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759052" y="5883276"/>
            <a:ext cx="20574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pPr defTabSz="457200">
              <a:defRPr/>
            </a:pPr>
            <a:fld id="{08D4F281-882A-4E2F-B98C-D9A7FD4802F2}" type="datetime1">
              <a:rPr lang="en-US" smtClean="0">
                <a:solidFill>
                  <a:prstClr val="black">
                    <a:tint val="75000"/>
                  </a:prstClr>
                </a:solidFill>
              </a:rPr>
              <a:pPr defTabSz="457200">
                <a:defRPr/>
              </a:pPr>
              <a:t>4/29/2025</a:t>
            </a:fld>
            <a:endParaRPr lang="en-US">
              <a:solidFill>
                <a:prstClr val="black">
                  <a:tint val="75000"/>
                </a:prstClr>
              </a:solidFill>
            </a:endParaRPr>
          </a:p>
        </p:txBody>
      </p:sp>
      <p:sp>
        <p:nvSpPr>
          <p:cNvPr id="5" name="Footer Placeholder 4"/>
          <p:cNvSpPr>
            <a:spLocks noGrp="1"/>
          </p:cNvSpPr>
          <p:nvPr>
            <p:ph type="ftr" sz="quarter" idx="3"/>
          </p:nvPr>
        </p:nvSpPr>
        <p:spPr>
          <a:xfrm>
            <a:off x="685347" y="5883276"/>
            <a:ext cx="5004649"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pPr defTabSz="457200">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7885509" y="5883276"/>
            <a:ext cx="565159"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pPr defTabSz="457200">
              <a:defRPr/>
            </a:pPr>
            <a:fld id="{3490554C-7355-4FC9-AE71-8584F3E4FBDD}" type="slidenum">
              <a:rPr lang="en-US" smtClean="0">
                <a:solidFill>
                  <a:prstClr val="black">
                    <a:tint val="75000"/>
                  </a:prstClr>
                </a:solidFill>
              </a:rPr>
              <a:pPr defTabSz="457200">
                <a:defRPr/>
              </a:pPr>
              <a:t>‹#›</a:t>
            </a:fld>
            <a:endParaRPr lang="en-US">
              <a:solidFill>
                <a:prstClr val="black">
                  <a:tint val="75000"/>
                </a:prstClr>
              </a:solidFill>
            </a:endParaRPr>
          </a:p>
        </p:txBody>
      </p:sp>
    </p:spTree>
    <p:extLst>
      <p:ext uri="{BB962C8B-B14F-4D97-AF65-F5344CB8AC3E}">
        <p14:creationId xmlns:p14="http://schemas.microsoft.com/office/powerpoint/2010/main" val="1575609349"/>
      </p:ext>
    </p:extLst>
  </p:cSld>
  <p:clrMap bg1="dk1" tx1="lt1" bg2="dk2" tx2="lt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 id="2147483725" r:id="rId15"/>
    <p:sldLayoutId id="2147483726" r:id="rId16"/>
    <p:sldLayoutId id="2147483727" r:id="rId17"/>
  </p:sldLayoutIdLst>
  <p:hf hdr="0" ft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11.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1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1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1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21.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2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en.wikipedia.org/wiki/Default_(finance)" TargetMode="External"/><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2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2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2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2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29.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31.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3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1.png"/><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3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3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1.xml"/></Relationships>
</file>

<file path=ppt/slides/_rels/slide3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slide" Target="slide8.xml"/><Relationship Id="rId18" Type="http://schemas.openxmlformats.org/officeDocument/2006/relationships/slide" Target="slide33.xml"/><Relationship Id="rId26" Type="http://schemas.openxmlformats.org/officeDocument/2006/relationships/slide" Target="slide12.xml"/><Relationship Id="rId3" Type="http://schemas.openxmlformats.org/officeDocument/2006/relationships/slide" Target="slide18.xml"/><Relationship Id="rId21" Type="http://schemas.openxmlformats.org/officeDocument/2006/relationships/slide" Target="slide16.xml"/><Relationship Id="rId7" Type="http://schemas.openxmlformats.org/officeDocument/2006/relationships/slide" Target="slide7.xml"/><Relationship Id="rId12" Type="http://schemas.openxmlformats.org/officeDocument/2006/relationships/slide" Target="slide37.xml"/><Relationship Id="rId17" Type="http://schemas.openxmlformats.org/officeDocument/2006/relationships/slide" Target="slide27.xml"/><Relationship Id="rId25" Type="http://schemas.openxmlformats.org/officeDocument/2006/relationships/slide" Target="slide40.xml"/><Relationship Id="rId2" Type="http://schemas.openxmlformats.org/officeDocument/2006/relationships/slide" Target="slide6.xml"/><Relationship Id="rId16" Type="http://schemas.openxmlformats.org/officeDocument/2006/relationships/slide" Target="slide21.xml"/><Relationship Id="rId20" Type="http://schemas.openxmlformats.org/officeDocument/2006/relationships/slide" Target="slide10.xml"/><Relationship Id="rId29" Type="http://schemas.openxmlformats.org/officeDocument/2006/relationships/slide" Target="slide26.xml"/><Relationship Id="rId1" Type="http://schemas.openxmlformats.org/officeDocument/2006/relationships/slideLayout" Target="../slideLayouts/slideLayout32.xml"/><Relationship Id="rId6" Type="http://schemas.openxmlformats.org/officeDocument/2006/relationships/slide" Target="slide36.xml"/><Relationship Id="rId11" Type="http://schemas.openxmlformats.org/officeDocument/2006/relationships/slide" Target="slide31.xml"/><Relationship Id="rId24" Type="http://schemas.openxmlformats.org/officeDocument/2006/relationships/slide" Target="slide34.xml"/><Relationship Id="rId5" Type="http://schemas.openxmlformats.org/officeDocument/2006/relationships/slide" Target="slide30.xml"/><Relationship Id="rId15" Type="http://schemas.openxmlformats.org/officeDocument/2006/relationships/slide" Target="slide15.xml"/><Relationship Id="rId23" Type="http://schemas.openxmlformats.org/officeDocument/2006/relationships/slide" Target="slide28.xml"/><Relationship Id="rId28" Type="http://schemas.openxmlformats.org/officeDocument/2006/relationships/slide" Target="slide20.xml"/><Relationship Id="rId10" Type="http://schemas.openxmlformats.org/officeDocument/2006/relationships/slide" Target="slide25.xml"/><Relationship Id="rId19" Type="http://schemas.openxmlformats.org/officeDocument/2006/relationships/slide" Target="slide39.xml"/><Relationship Id="rId31" Type="http://schemas.openxmlformats.org/officeDocument/2006/relationships/slide" Target="slide38.xml"/><Relationship Id="rId4" Type="http://schemas.openxmlformats.org/officeDocument/2006/relationships/slide" Target="slide24.xml"/><Relationship Id="rId9" Type="http://schemas.openxmlformats.org/officeDocument/2006/relationships/slide" Target="slide19.xml"/><Relationship Id="rId14" Type="http://schemas.openxmlformats.org/officeDocument/2006/relationships/slide" Target="slide9.xml"/><Relationship Id="rId22" Type="http://schemas.openxmlformats.org/officeDocument/2006/relationships/slide" Target="slide22.xml"/><Relationship Id="rId27" Type="http://schemas.openxmlformats.org/officeDocument/2006/relationships/slide" Target="slide14.xml"/><Relationship Id="rId30" Type="http://schemas.openxmlformats.org/officeDocument/2006/relationships/slide" Target="slide32.xml"/></Relationships>
</file>

<file path=ppt/slides/_rels/slide4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4.png"/><Relationship Id="rId1" Type="http://schemas.openxmlformats.org/officeDocument/2006/relationships/slideLayout" Target="../slideLayouts/slideLayout32.xml"/><Relationship Id="rId4" Type="http://schemas.openxmlformats.org/officeDocument/2006/relationships/image" Target="../media/image1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9" descr="bar.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400" y="6311900"/>
            <a:ext cx="91440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extBox 5"/>
          <p:cNvSpPr txBox="1">
            <a:spLocks noChangeArrowheads="1"/>
          </p:cNvSpPr>
          <p:nvPr/>
        </p:nvSpPr>
        <p:spPr bwMode="auto">
          <a:xfrm>
            <a:off x="1185863" y="5224463"/>
            <a:ext cx="63833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defTabSz="457200" eaLnBrk="1" hangingPunct="1">
              <a:spcBef>
                <a:spcPct val="0"/>
              </a:spcBef>
              <a:buFontTx/>
              <a:buNone/>
            </a:pPr>
            <a:r>
              <a:rPr lang="en-US" altLang="en-US" sz="2800">
                <a:solidFill>
                  <a:srgbClr val="2B89C8"/>
                </a:solidFill>
                <a:latin typeface="Arial" charset="0"/>
              </a:rPr>
              <a:t>HOW ACTUARIES </a:t>
            </a:r>
            <a:r>
              <a:rPr lang="en-US" altLang="en-US" sz="2800" b="1">
                <a:solidFill>
                  <a:srgbClr val="2B89C8"/>
                </a:solidFill>
                <a:latin typeface="Arial" charset="0"/>
              </a:rPr>
              <a:t>SEE THE WORLD</a:t>
            </a:r>
          </a:p>
        </p:txBody>
      </p:sp>
      <p:pic>
        <p:nvPicPr>
          <p:cNvPr id="7172" name="Picture 7" descr="BEAN_Actuary.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22975" y="452438"/>
            <a:ext cx="291465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3" descr="Pict 2.jpg"/>
          <p:cNvPicPr>
            <a:picLocks noChangeAspect="1"/>
          </p:cNvPicPr>
          <p:nvPr/>
        </p:nvPicPr>
        <p:blipFill>
          <a:blip r:embed="rId4">
            <a:extLst>
              <a:ext uri="{28A0092B-C50C-407E-A947-70E740481C1C}">
                <a14:useLocalDpi xmlns:a14="http://schemas.microsoft.com/office/drawing/2010/main" val="0"/>
              </a:ext>
            </a:extLst>
          </a:blip>
          <a:srcRect t="3435"/>
          <a:stretch>
            <a:fillRect/>
          </a:stretch>
        </p:blipFill>
        <p:spPr bwMode="auto">
          <a:xfrm>
            <a:off x="1316038" y="2798763"/>
            <a:ext cx="3640137" cy="225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4" descr="Pict 1.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75238" y="2798763"/>
            <a:ext cx="4068762" cy="225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1511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tLang="en-US" dirty="0">
                <a:solidFill>
                  <a:srgbClr val="FFFF00"/>
                </a:solidFill>
              </a:rPr>
              <a:t>Life - $500</a:t>
            </a:r>
          </a:p>
        </p:txBody>
      </p:sp>
      <p:sp>
        <p:nvSpPr>
          <p:cNvPr id="10243" name="Content Placeholder 2"/>
          <p:cNvSpPr>
            <a:spLocks noGrp="1"/>
          </p:cNvSpPr>
          <p:nvPr>
            <p:ph idx="1"/>
          </p:nvPr>
        </p:nvSpPr>
        <p:spPr/>
        <p:txBody>
          <a:bodyPr/>
          <a:lstStyle/>
          <a:p>
            <a:pPr marL="0" indent="0" eaLnBrk="1" hangingPunct="1">
              <a:buNone/>
            </a:pPr>
            <a:r>
              <a:rPr lang="en-US" altLang="en-US" dirty="0">
                <a:solidFill>
                  <a:srgbClr val="FFFF00"/>
                </a:solidFill>
              </a:rPr>
              <a:t>Q: This risk due to the increasing life expectancy trends among policy holders and pensioners, and can result in payout levels that are higher than what a company or fund originally accounts for.</a:t>
            </a:r>
          </a:p>
          <a:p>
            <a:pPr marL="0" indent="0" eaLnBrk="1" hangingPunct="1">
              <a:buNone/>
            </a:pPr>
            <a:r>
              <a:rPr lang="en-US" altLang="en-US" dirty="0">
                <a:solidFill>
                  <a:srgbClr val="FFFF00"/>
                </a:solidFill>
              </a:rPr>
              <a:t>A: What is longevity risk?</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ctrTitle"/>
          </p:nvPr>
        </p:nvSpPr>
        <p:spPr/>
        <p:txBody>
          <a:bodyPr/>
          <a:lstStyle/>
          <a:p>
            <a:pPr eaLnBrk="1" hangingPunct="1"/>
            <a:r>
              <a:rPr lang="en-US" altLang="en-US" dirty="0">
                <a:solidFill>
                  <a:srgbClr val="FFFF00"/>
                </a:solidFill>
              </a:rPr>
              <a:t>Health</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altLang="en-US" dirty="0">
                <a:solidFill>
                  <a:srgbClr val="FFFF00"/>
                </a:solidFill>
              </a:rPr>
              <a:t>Health - $100</a:t>
            </a:r>
          </a:p>
        </p:txBody>
      </p:sp>
      <p:sp>
        <p:nvSpPr>
          <p:cNvPr id="12291" name="Content Placeholder 2"/>
          <p:cNvSpPr>
            <a:spLocks noGrp="1"/>
          </p:cNvSpPr>
          <p:nvPr>
            <p:ph idx="1"/>
          </p:nvPr>
        </p:nvSpPr>
        <p:spPr/>
        <p:txBody>
          <a:bodyPr/>
          <a:lstStyle/>
          <a:p>
            <a:pPr marL="0" indent="0" eaLnBrk="1" hangingPunct="1">
              <a:buFont typeface="Arial" charset="0"/>
              <a:buNone/>
            </a:pPr>
            <a:r>
              <a:rPr lang="en-US" altLang="en-US" dirty="0">
                <a:solidFill>
                  <a:srgbClr val="FFFF00"/>
                </a:solidFill>
              </a:rPr>
              <a:t>Q: In the United States, it is a payment defined in the insurance policy and paid by the insured person each time a medical service is accessed.</a:t>
            </a:r>
          </a:p>
          <a:p>
            <a:pPr marL="0" indent="0" eaLnBrk="1" hangingPunct="1">
              <a:buFont typeface="Arial" charset="0"/>
              <a:buNone/>
            </a:pPr>
            <a:r>
              <a:rPr lang="en-US" altLang="en-US" dirty="0">
                <a:solidFill>
                  <a:srgbClr val="FFFF00"/>
                </a:solidFill>
              </a:rPr>
              <a:t>A: What is co-pay?</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altLang="en-US" dirty="0">
                <a:solidFill>
                  <a:srgbClr val="FFFF00"/>
                </a:solidFill>
              </a:rPr>
              <a:t>Health - $200</a:t>
            </a:r>
          </a:p>
        </p:txBody>
      </p:sp>
      <p:sp>
        <p:nvSpPr>
          <p:cNvPr id="13315" name="Content Placeholder 2"/>
          <p:cNvSpPr>
            <a:spLocks noGrp="1"/>
          </p:cNvSpPr>
          <p:nvPr>
            <p:ph idx="1"/>
          </p:nvPr>
        </p:nvSpPr>
        <p:spPr/>
        <p:txBody>
          <a:bodyPr/>
          <a:lstStyle/>
          <a:p>
            <a:pPr marL="0" indent="0" eaLnBrk="1" hangingPunct="1">
              <a:buFont typeface="Arial" charset="0"/>
              <a:buNone/>
            </a:pPr>
            <a:r>
              <a:rPr lang="en-US" altLang="en-US" dirty="0">
                <a:solidFill>
                  <a:srgbClr val="FFFF00"/>
                </a:solidFill>
              </a:rPr>
              <a:t>Q: The most you will have to pay for covered medical expenses in a plan year through deductible and coinsurance before your insurance plan begins to pay 100 percent of covered medical expenses.</a:t>
            </a:r>
          </a:p>
          <a:p>
            <a:pPr marL="0" indent="0" eaLnBrk="1" hangingPunct="1">
              <a:buFont typeface="Arial" charset="0"/>
              <a:buNone/>
            </a:pPr>
            <a:r>
              <a:rPr lang="en-US" altLang="en-US" dirty="0">
                <a:solidFill>
                  <a:srgbClr val="FFFF00"/>
                </a:solidFill>
              </a:rPr>
              <a:t>A: What is out-of-pocket maximum?</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altLang="en-US" dirty="0">
                <a:solidFill>
                  <a:srgbClr val="FFFF00"/>
                </a:solidFill>
              </a:rPr>
              <a:t>Health - $300</a:t>
            </a:r>
          </a:p>
        </p:txBody>
      </p:sp>
      <p:sp>
        <p:nvSpPr>
          <p:cNvPr id="14339" name="Content Placeholder 2"/>
          <p:cNvSpPr>
            <a:spLocks noGrp="1"/>
          </p:cNvSpPr>
          <p:nvPr>
            <p:ph idx="1"/>
          </p:nvPr>
        </p:nvSpPr>
        <p:spPr/>
        <p:txBody>
          <a:bodyPr/>
          <a:lstStyle/>
          <a:p>
            <a:pPr marL="0" indent="0" eaLnBrk="1" hangingPunct="1">
              <a:buFont typeface="Arial" charset="0"/>
              <a:buNone/>
            </a:pPr>
            <a:r>
              <a:rPr lang="en-US" altLang="en-US" dirty="0">
                <a:solidFill>
                  <a:srgbClr val="FFFF00"/>
                </a:solidFill>
              </a:rPr>
              <a:t>Q: Federal program for people 65 or older that pays part of the costs associated with hospitalization, surgery, doctors’ bills, home health care, and skilled-nursing care.</a:t>
            </a:r>
          </a:p>
          <a:p>
            <a:pPr marL="0" indent="0" eaLnBrk="1" hangingPunct="1">
              <a:buFont typeface="Arial" charset="0"/>
              <a:buNone/>
            </a:pPr>
            <a:r>
              <a:rPr lang="en-US" altLang="en-US" dirty="0">
                <a:solidFill>
                  <a:srgbClr val="FFFF00"/>
                </a:solidFill>
              </a:rPr>
              <a:t>A: What is Medicare?</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altLang="en-US" dirty="0">
                <a:solidFill>
                  <a:srgbClr val="FFFF00"/>
                </a:solidFill>
              </a:rPr>
              <a:t>Health - $400</a:t>
            </a:r>
          </a:p>
        </p:txBody>
      </p:sp>
      <p:sp>
        <p:nvSpPr>
          <p:cNvPr id="15363" name="Content Placeholder 2"/>
          <p:cNvSpPr>
            <a:spLocks noGrp="1"/>
          </p:cNvSpPr>
          <p:nvPr>
            <p:ph idx="1"/>
          </p:nvPr>
        </p:nvSpPr>
        <p:spPr/>
        <p:txBody>
          <a:bodyPr/>
          <a:lstStyle/>
          <a:p>
            <a:pPr marL="0" indent="0" eaLnBrk="1" hangingPunct="1">
              <a:buFont typeface="Arial" charset="0"/>
              <a:buNone/>
            </a:pPr>
            <a:r>
              <a:rPr lang="en-US" altLang="en-US" dirty="0">
                <a:solidFill>
                  <a:srgbClr val="FFFF00"/>
                </a:solidFill>
              </a:rPr>
              <a:t>Q: This is a type of health insurance plan that offers in-network as well as out-of-network coverage. However, out-of-network coverage is typically subject to either a higher deductible or lower co-insurance than in-network, often times both. No referrals are required in order to access care.</a:t>
            </a:r>
          </a:p>
          <a:p>
            <a:pPr marL="0" indent="0" eaLnBrk="1" hangingPunct="1">
              <a:buFont typeface="Arial" charset="0"/>
              <a:buNone/>
            </a:pPr>
            <a:r>
              <a:rPr lang="en-US" altLang="en-US" dirty="0">
                <a:solidFill>
                  <a:srgbClr val="FFFF00"/>
                </a:solidFill>
              </a:rPr>
              <a:t>A: What is Preferred Provider Organization?</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ltLang="en-US" dirty="0">
                <a:solidFill>
                  <a:srgbClr val="FFFF00"/>
                </a:solidFill>
              </a:rPr>
              <a:t>Health - $500</a:t>
            </a:r>
          </a:p>
        </p:txBody>
      </p:sp>
      <p:sp>
        <p:nvSpPr>
          <p:cNvPr id="16387" name="Content Placeholder 2"/>
          <p:cNvSpPr>
            <a:spLocks noGrp="1"/>
          </p:cNvSpPr>
          <p:nvPr>
            <p:ph idx="1"/>
          </p:nvPr>
        </p:nvSpPr>
        <p:spPr/>
        <p:txBody>
          <a:bodyPr/>
          <a:lstStyle/>
          <a:p>
            <a:pPr marL="0" indent="0" eaLnBrk="1" hangingPunct="1">
              <a:buFont typeface="Arial" charset="0"/>
              <a:buNone/>
            </a:pPr>
            <a:r>
              <a:rPr lang="en-US" altLang="en-US" dirty="0">
                <a:solidFill>
                  <a:srgbClr val="FFFF00"/>
                </a:solidFill>
              </a:rPr>
              <a:t>Q: The rate at which sickness and injury occur within a defined group of people. </a:t>
            </a:r>
          </a:p>
          <a:p>
            <a:pPr marL="0" indent="0" eaLnBrk="1" hangingPunct="1">
              <a:buFont typeface="Arial" charset="0"/>
              <a:buNone/>
            </a:pPr>
            <a:r>
              <a:rPr lang="en-US" altLang="en-US" dirty="0">
                <a:solidFill>
                  <a:srgbClr val="FFFF00"/>
                </a:solidFill>
              </a:rPr>
              <a:t>A: What is the morbidity rate?</a:t>
            </a:r>
          </a:p>
        </p:txBody>
      </p:sp>
      <p:sp>
        <p:nvSpPr>
          <p:cNvPr id="4" name="Action Button: Home 3">
            <a:hlinkClick r:id="rId2" action="ppaction://hlinksldjump" highlightClick="1"/>
          </p:cNvPr>
          <p:cNvSpPr/>
          <p:nvPr/>
        </p:nvSpPr>
        <p:spPr>
          <a:xfrm>
            <a:off x="8450263" y="6324600"/>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ctrTitle"/>
          </p:nvPr>
        </p:nvSpPr>
        <p:spPr/>
        <p:txBody>
          <a:bodyPr/>
          <a:lstStyle/>
          <a:p>
            <a:pPr eaLnBrk="1" hangingPunct="1"/>
            <a:r>
              <a:rPr lang="en-US" altLang="en-US" dirty="0">
                <a:solidFill>
                  <a:srgbClr val="FFFF00"/>
                </a:solidFill>
              </a:rPr>
              <a:t>RISK MGMT</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altLang="en-US" dirty="0">
                <a:solidFill>
                  <a:srgbClr val="FFFF00"/>
                </a:solidFill>
              </a:rPr>
              <a:t>RISK MGMT - $100</a:t>
            </a:r>
          </a:p>
        </p:txBody>
      </p:sp>
      <p:sp>
        <p:nvSpPr>
          <p:cNvPr id="18435" name="Content Placeholder 2"/>
          <p:cNvSpPr>
            <a:spLocks noGrp="1"/>
          </p:cNvSpPr>
          <p:nvPr>
            <p:ph idx="1"/>
          </p:nvPr>
        </p:nvSpPr>
        <p:spPr/>
        <p:txBody>
          <a:bodyPr/>
          <a:lstStyle/>
          <a:p>
            <a:pPr marL="0" indent="0" eaLnBrk="1" hangingPunct="1">
              <a:buFont typeface="Arial" charset="0"/>
              <a:buNone/>
            </a:pPr>
            <a:r>
              <a:rPr lang="en-US" altLang="en-US" dirty="0">
                <a:solidFill>
                  <a:srgbClr val="FFFF00"/>
                </a:solidFill>
              </a:rPr>
              <a:t>Q: The possibility that a person may act dishonestly in an insurance transaction</a:t>
            </a:r>
          </a:p>
          <a:p>
            <a:pPr marL="0" indent="0" eaLnBrk="1" hangingPunct="1">
              <a:buFont typeface="Arial" charset="0"/>
              <a:buNone/>
            </a:pPr>
            <a:r>
              <a:rPr lang="en-US" altLang="en-US" dirty="0">
                <a:solidFill>
                  <a:srgbClr val="FFFF00"/>
                </a:solidFill>
              </a:rPr>
              <a:t>A: What is moral hazard?</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altLang="en-US" dirty="0">
                <a:solidFill>
                  <a:srgbClr val="FFFF00"/>
                </a:solidFill>
              </a:rPr>
              <a:t>RISK MGMT - $200</a:t>
            </a:r>
          </a:p>
        </p:txBody>
      </p:sp>
      <p:sp>
        <p:nvSpPr>
          <p:cNvPr id="19459" name="Content Placeholder 2"/>
          <p:cNvSpPr>
            <a:spLocks noGrp="1"/>
          </p:cNvSpPr>
          <p:nvPr>
            <p:ph idx="1"/>
          </p:nvPr>
        </p:nvSpPr>
        <p:spPr/>
        <p:txBody>
          <a:bodyPr/>
          <a:lstStyle/>
          <a:p>
            <a:pPr marL="0" indent="0" eaLnBrk="1" hangingPunct="1">
              <a:buNone/>
            </a:pPr>
            <a:r>
              <a:rPr lang="en-US" altLang="en-US" dirty="0">
                <a:solidFill>
                  <a:srgbClr val="FFFF00"/>
                </a:solidFill>
              </a:rPr>
              <a:t>Q: The use of techniques other than traditional insurance and reinsurance to provide risk bearing entities with coverage or protection</a:t>
            </a:r>
          </a:p>
          <a:p>
            <a:pPr marL="0" indent="0" eaLnBrk="1" hangingPunct="1">
              <a:buNone/>
            </a:pPr>
            <a:r>
              <a:rPr lang="en-US" altLang="en-US" dirty="0">
                <a:solidFill>
                  <a:srgbClr val="FFFF00"/>
                </a:solidFill>
              </a:rPr>
              <a:t>A: What is alternative risk transfer?</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5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normAutofit/>
          </a:bodyPr>
          <a:lstStyle/>
          <a:p>
            <a:pPr eaLnBrk="1" hangingPunct="1"/>
            <a:r>
              <a:rPr lang="en-US" altLang="en-US" sz="8800" cap="small" dirty="0" err="1">
                <a:solidFill>
                  <a:srgbClr val="FFFF00"/>
                </a:solidFill>
              </a:rPr>
              <a:t>Actuapardy</a:t>
            </a:r>
            <a:r>
              <a:rPr lang="en-US" altLang="en-US" sz="8800" cap="small" dirty="0">
                <a:solidFill>
                  <a:srgbClr val="FFFF00"/>
                </a:solidFill>
              </a:rPr>
              <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altLang="en-US" dirty="0">
                <a:solidFill>
                  <a:srgbClr val="FFFF00"/>
                </a:solidFill>
              </a:rPr>
              <a:t>RISK MGMT - $300</a:t>
            </a:r>
          </a:p>
        </p:txBody>
      </p:sp>
      <p:sp>
        <p:nvSpPr>
          <p:cNvPr id="20483" name="Content Placeholder 2"/>
          <p:cNvSpPr>
            <a:spLocks noGrp="1"/>
          </p:cNvSpPr>
          <p:nvPr>
            <p:ph idx="1"/>
          </p:nvPr>
        </p:nvSpPr>
        <p:spPr/>
        <p:txBody>
          <a:bodyPr/>
          <a:lstStyle/>
          <a:p>
            <a:pPr marL="0" indent="0" eaLnBrk="1" hangingPunct="1">
              <a:buFont typeface="Arial" charset="0"/>
              <a:buNone/>
            </a:pPr>
            <a:r>
              <a:rPr lang="en-US" altLang="en-US" dirty="0">
                <a:solidFill>
                  <a:srgbClr val="FFFF00"/>
                </a:solidFill>
              </a:rPr>
              <a:t>Q:  Insurance companies established with the specific objective of insuring risks emanating from their parent group or groups, but they sometimes also insure risks of the group's customers</a:t>
            </a:r>
          </a:p>
          <a:p>
            <a:pPr marL="0" indent="0" eaLnBrk="1" hangingPunct="1">
              <a:buFont typeface="Arial" charset="0"/>
              <a:buNone/>
            </a:pPr>
            <a:r>
              <a:rPr lang="en-US" altLang="en-US" dirty="0">
                <a:solidFill>
                  <a:srgbClr val="FFFF00"/>
                </a:solidFill>
              </a:rPr>
              <a:t>A: What are captive insurance companies?</a:t>
            </a:r>
          </a:p>
          <a:p>
            <a:pPr marL="0" indent="0" eaLnBrk="1" hangingPunct="1">
              <a:buFont typeface="Arial" charset="0"/>
              <a:buNone/>
            </a:pPr>
            <a:endParaRPr lang="en-US" altLang="en-US" dirty="0"/>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altLang="en-US" dirty="0">
                <a:solidFill>
                  <a:srgbClr val="FFFF00"/>
                </a:solidFill>
              </a:rPr>
              <a:t>RISK MGMT - $400</a:t>
            </a:r>
          </a:p>
        </p:txBody>
      </p:sp>
      <p:sp>
        <p:nvSpPr>
          <p:cNvPr id="21507" name="Content Placeholder 2"/>
          <p:cNvSpPr>
            <a:spLocks noGrp="1"/>
          </p:cNvSpPr>
          <p:nvPr>
            <p:ph idx="1"/>
          </p:nvPr>
        </p:nvSpPr>
        <p:spPr/>
        <p:txBody>
          <a:bodyPr/>
          <a:lstStyle/>
          <a:p>
            <a:pPr marL="0" indent="0" eaLnBrk="1" hangingPunct="1">
              <a:buFont typeface="Arial" charset="0"/>
              <a:buNone/>
            </a:pPr>
            <a:r>
              <a:rPr lang="en-US" altLang="en-US" dirty="0">
                <a:solidFill>
                  <a:srgbClr val="FFFF00"/>
                </a:solidFill>
              </a:rPr>
              <a:t>Q: Contract under which the ultimate liability of the reinsurer is capped and on which anticipated investment income is expressly acknowledged as an underwriting component</a:t>
            </a:r>
          </a:p>
          <a:p>
            <a:pPr marL="0" indent="0" eaLnBrk="1" hangingPunct="1">
              <a:buFont typeface="Arial" charset="0"/>
              <a:buNone/>
            </a:pPr>
            <a:r>
              <a:rPr lang="en-US" altLang="en-US" dirty="0">
                <a:solidFill>
                  <a:srgbClr val="FFFF00"/>
                </a:solidFill>
              </a:rPr>
              <a:t>A: What is finite risk reinsurance or financial reinsurance?</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altLang="en-US" dirty="0">
                <a:solidFill>
                  <a:srgbClr val="FFFF00"/>
                </a:solidFill>
              </a:rPr>
              <a:t>RISK MGMT - $500</a:t>
            </a:r>
          </a:p>
        </p:txBody>
      </p:sp>
      <p:sp>
        <p:nvSpPr>
          <p:cNvPr id="22531" name="Content Placeholder 2"/>
          <p:cNvSpPr>
            <a:spLocks noGrp="1"/>
          </p:cNvSpPr>
          <p:nvPr>
            <p:ph idx="1"/>
          </p:nvPr>
        </p:nvSpPr>
        <p:spPr/>
        <p:txBody>
          <a:bodyPr/>
          <a:lstStyle/>
          <a:p>
            <a:pPr marL="0" indent="0" eaLnBrk="1" hangingPunct="1">
              <a:buNone/>
            </a:pPr>
            <a:r>
              <a:rPr lang="en-US" altLang="en-US" dirty="0">
                <a:solidFill>
                  <a:srgbClr val="FFFF00"/>
                </a:solidFill>
              </a:rPr>
              <a:t>Q: </a:t>
            </a:r>
            <a:r>
              <a:rPr lang="en-US" dirty="0">
                <a:solidFill>
                  <a:srgbClr val="FFFF00"/>
                </a:solidFill>
              </a:rPr>
              <a:t>The risk that a borrower will </a:t>
            </a:r>
            <a:r>
              <a:rPr lang="en-US" dirty="0">
                <a:solidFill>
                  <a:srgbClr val="FFFF00"/>
                </a:solidFill>
                <a:hlinkClick r:id="rId2" tooltip="Default (finance)">
                  <a:extLst>
                    <a:ext uri="{A12FA001-AC4F-418D-AE19-62706E023703}">
                      <ahyp:hlinkClr xmlns:ahyp="http://schemas.microsoft.com/office/drawing/2018/hyperlinkcolor" val="tx"/>
                    </a:ext>
                  </a:extLst>
                </a:hlinkClick>
              </a:rPr>
              <a:t>default</a:t>
            </a:r>
            <a:r>
              <a:rPr lang="en-US" dirty="0">
                <a:solidFill>
                  <a:srgbClr val="FFFF00"/>
                </a:solidFill>
              </a:rPr>
              <a:t> on any type of debt by failing to make required payments</a:t>
            </a:r>
            <a:endParaRPr lang="en-US" altLang="en-US" dirty="0">
              <a:solidFill>
                <a:srgbClr val="FFFF00"/>
              </a:solidFill>
            </a:endParaRPr>
          </a:p>
          <a:p>
            <a:pPr marL="0" indent="0" eaLnBrk="1" hangingPunct="1">
              <a:buFont typeface="Arial" charset="0"/>
              <a:buNone/>
            </a:pPr>
            <a:r>
              <a:rPr lang="en-US" altLang="en-US" dirty="0">
                <a:solidFill>
                  <a:srgbClr val="FFFF00"/>
                </a:solidFill>
              </a:rPr>
              <a:t>A: What is credit risk?</a:t>
            </a:r>
          </a:p>
        </p:txBody>
      </p:sp>
      <p:sp>
        <p:nvSpPr>
          <p:cNvPr id="4" name="Action Button: Home 3">
            <a:hlinkClick r:id="rId3"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ctrTitle"/>
          </p:nvPr>
        </p:nvSpPr>
        <p:spPr/>
        <p:txBody>
          <a:bodyPr/>
          <a:lstStyle/>
          <a:p>
            <a:pPr eaLnBrk="1" hangingPunct="1"/>
            <a:r>
              <a:rPr lang="en-US" altLang="en-US" dirty="0">
                <a:solidFill>
                  <a:srgbClr val="FFFF00"/>
                </a:solidFill>
              </a:rPr>
              <a:t>Property Casualty</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altLang="en-US" dirty="0">
                <a:solidFill>
                  <a:srgbClr val="FFFF00"/>
                </a:solidFill>
              </a:rPr>
              <a:t>P&amp;C - $100</a:t>
            </a:r>
          </a:p>
        </p:txBody>
      </p:sp>
      <p:sp>
        <p:nvSpPr>
          <p:cNvPr id="24579" name="Content Placeholder 2"/>
          <p:cNvSpPr>
            <a:spLocks noGrp="1"/>
          </p:cNvSpPr>
          <p:nvPr>
            <p:ph idx="1"/>
          </p:nvPr>
        </p:nvSpPr>
        <p:spPr/>
        <p:txBody>
          <a:bodyPr/>
          <a:lstStyle/>
          <a:p>
            <a:pPr marL="0" indent="0">
              <a:buFont typeface="Arial" charset="0"/>
              <a:buNone/>
            </a:pPr>
            <a:r>
              <a:rPr lang="en-US" altLang="en-US" dirty="0">
                <a:solidFill>
                  <a:srgbClr val="FFFF00"/>
                </a:solidFill>
              </a:rPr>
              <a:t>Q: This type of insurance covers data breaches, corruption of data</a:t>
            </a:r>
          </a:p>
          <a:p>
            <a:pPr marL="0" indent="0">
              <a:buFont typeface="Arial" charset="0"/>
              <a:buNone/>
            </a:pPr>
            <a:r>
              <a:rPr lang="en-US" altLang="en-US" dirty="0">
                <a:solidFill>
                  <a:srgbClr val="FFFF00"/>
                </a:solidFill>
              </a:rPr>
              <a:t>A: What is cyber liability?</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57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altLang="en-US" dirty="0">
                <a:solidFill>
                  <a:srgbClr val="FFFF00"/>
                </a:solidFill>
              </a:rPr>
              <a:t>P&amp;C - $200</a:t>
            </a:r>
          </a:p>
        </p:txBody>
      </p:sp>
      <p:sp>
        <p:nvSpPr>
          <p:cNvPr id="25603" name="Content Placeholder 2"/>
          <p:cNvSpPr>
            <a:spLocks noGrp="1"/>
          </p:cNvSpPr>
          <p:nvPr>
            <p:ph idx="1"/>
          </p:nvPr>
        </p:nvSpPr>
        <p:spPr/>
        <p:txBody>
          <a:bodyPr/>
          <a:lstStyle/>
          <a:p>
            <a:pPr marL="0" indent="0" eaLnBrk="1" hangingPunct="1">
              <a:buFont typeface="Arial" charset="0"/>
              <a:buNone/>
            </a:pPr>
            <a:r>
              <a:rPr lang="en-US" altLang="en-US" dirty="0">
                <a:solidFill>
                  <a:srgbClr val="FFFF00"/>
                </a:solidFill>
              </a:rPr>
              <a:t>Q: In an insurance policy, it is the amount of losses/expenses that must be paid out of pocket before an insurer will cover any losses or expenses.</a:t>
            </a:r>
          </a:p>
          <a:p>
            <a:pPr marL="0" indent="0" eaLnBrk="1" hangingPunct="1">
              <a:buFont typeface="Arial" charset="0"/>
              <a:buNone/>
            </a:pPr>
            <a:r>
              <a:rPr lang="en-US" altLang="en-US" dirty="0">
                <a:solidFill>
                  <a:srgbClr val="FFFF00"/>
                </a:solidFill>
              </a:rPr>
              <a:t>A: What is a deductible?</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altLang="en-US" dirty="0">
                <a:solidFill>
                  <a:srgbClr val="FFFF00"/>
                </a:solidFill>
              </a:rPr>
              <a:t>P&amp;C - $300</a:t>
            </a:r>
          </a:p>
        </p:txBody>
      </p:sp>
      <p:sp>
        <p:nvSpPr>
          <p:cNvPr id="26627" name="Content Placeholder 2"/>
          <p:cNvSpPr>
            <a:spLocks noGrp="1"/>
          </p:cNvSpPr>
          <p:nvPr>
            <p:ph idx="1"/>
          </p:nvPr>
        </p:nvSpPr>
        <p:spPr/>
        <p:txBody>
          <a:bodyPr/>
          <a:lstStyle/>
          <a:p>
            <a:pPr marL="0" indent="0" eaLnBrk="1" hangingPunct="1">
              <a:buFont typeface="Arial" charset="0"/>
              <a:buNone/>
            </a:pPr>
            <a:r>
              <a:rPr lang="en-US" altLang="en-US" dirty="0">
                <a:solidFill>
                  <a:srgbClr val="FFFF00"/>
                </a:solidFill>
              </a:rPr>
              <a:t>Q: It is the ratio of claim and expense to premium and shows an underwriting profit if the ratio is under 100%</a:t>
            </a:r>
          </a:p>
          <a:p>
            <a:pPr marL="0" indent="0" eaLnBrk="1" hangingPunct="1">
              <a:buFont typeface="Arial" charset="0"/>
              <a:buNone/>
            </a:pPr>
            <a:r>
              <a:rPr lang="en-US" altLang="en-US" dirty="0">
                <a:solidFill>
                  <a:srgbClr val="FFFF00"/>
                </a:solidFill>
              </a:rPr>
              <a:t>A: What is the combined ratio?</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62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altLang="en-US" dirty="0">
                <a:solidFill>
                  <a:srgbClr val="FFFF00"/>
                </a:solidFill>
              </a:rPr>
              <a:t>P&amp;C - $400</a:t>
            </a:r>
          </a:p>
        </p:txBody>
      </p:sp>
      <p:sp>
        <p:nvSpPr>
          <p:cNvPr id="27651" name="Content Placeholder 2"/>
          <p:cNvSpPr>
            <a:spLocks noGrp="1"/>
          </p:cNvSpPr>
          <p:nvPr>
            <p:ph idx="1"/>
          </p:nvPr>
        </p:nvSpPr>
        <p:spPr/>
        <p:txBody>
          <a:bodyPr/>
          <a:lstStyle/>
          <a:p>
            <a:pPr marL="0" indent="0" eaLnBrk="1" hangingPunct="1">
              <a:buFont typeface="Arial" charset="0"/>
              <a:buNone/>
            </a:pPr>
            <a:r>
              <a:rPr lang="en-US" altLang="en-US" dirty="0">
                <a:solidFill>
                  <a:srgbClr val="FFFF00"/>
                </a:solidFill>
              </a:rPr>
              <a:t>Q:  This type of insurance  provides professional liability coverage for physicians, against suits alleging negligence or errors and omissions that have harmed clients</a:t>
            </a:r>
          </a:p>
          <a:p>
            <a:pPr marL="0" indent="0" eaLnBrk="1" hangingPunct="1">
              <a:buFont typeface="Arial" charset="0"/>
              <a:buNone/>
            </a:pPr>
            <a:r>
              <a:rPr lang="en-US" altLang="en-US" dirty="0">
                <a:solidFill>
                  <a:srgbClr val="FFFF00"/>
                </a:solidFill>
              </a:rPr>
              <a:t>A: What is medical malpractice insurance?</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765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altLang="en-US" dirty="0">
                <a:solidFill>
                  <a:srgbClr val="FFFF00"/>
                </a:solidFill>
              </a:rPr>
              <a:t>P&amp;C - $500</a:t>
            </a:r>
          </a:p>
        </p:txBody>
      </p:sp>
      <p:sp>
        <p:nvSpPr>
          <p:cNvPr id="28675" name="Content Placeholder 2"/>
          <p:cNvSpPr>
            <a:spLocks noGrp="1"/>
          </p:cNvSpPr>
          <p:nvPr>
            <p:ph idx="1"/>
          </p:nvPr>
        </p:nvSpPr>
        <p:spPr/>
        <p:txBody>
          <a:bodyPr/>
          <a:lstStyle/>
          <a:p>
            <a:pPr marL="0" indent="0" eaLnBrk="1" hangingPunct="1">
              <a:buNone/>
            </a:pPr>
            <a:r>
              <a:rPr lang="en-US" altLang="en-US" dirty="0">
                <a:solidFill>
                  <a:srgbClr val="FFFF00"/>
                </a:solidFill>
              </a:rPr>
              <a:t>Q: Coverage for losses above the limit of an underlying policy or policies such as homeowners and auto insurance. While it applies to losses over the dollar amount in the underlying policies, terms of coverage are sometimes broader than those of underlying policies.</a:t>
            </a:r>
          </a:p>
          <a:p>
            <a:pPr marL="0" indent="0" eaLnBrk="1" hangingPunct="1">
              <a:buNone/>
            </a:pPr>
            <a:r>
              <a:rPr lang="en-US" altLang="en-US" dirty="0">
                <a:solidFill>
                  <a:srgbClr val="FFFF00"/>
                </a:solidFill>
              </a:rPr>
              <a:t>A: What  is an umbrella policy?</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7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ctrTitle"/>
          </p:nvPr>
        </p:nvSpPr>
        <p:spPr/>
        <p:txBody>
          <a:bodyPr/>
          <a:lstStyle/>
          <a:p>
            <a:pPr eaLnBrk="1" hangingPunct="1"/>
            <a:r>
              <a:rPr lang="en-US" altLang="en-US" dirty="0">
                <a:solidFill>
                  <a:srgbClr val="FFFF00"/>
                </a:solidFill>
              </a:rPr>
              <a:t>Investments</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altLang="en-US" b="1" dirty="0">
                <a:solidFill>
                  <a:srgbClr val="FFFF00"/>
                </a:solidFill>
                <a:latin typeface="Gyparody Hv" pitchFamily="34" charset="0"/>
              </a:rPr>
              <a:t>Guidelines</a:t>
            </a:r>
          </a:p>
        </p:txBody>
      </p:sp>
      <p:sp>
        <p:nvSpPr>
          <p:cNvPr id="3075" name="Content Placeholder 2"/>
          <p:cNvSpPr>
            <a:spLocks noGrp="1"/>
          </p:cNvSpPr>
          <p:nvPr>
            <p:ph idx="1"/>
          </p:nvPr>
        </p:nvSpPr>
        <p:spPr/>
        <p:txBody>
          <a:bodyPr/>
          <a:lstStyle/>
          <a:p>
            <a:pPr eaLnBrk="1" hangingPunct="1"/>
            <a:r>
              <a:rPr lang="en-US" altLang="en-US" dirty="0">
                <a:solidFill>
                  <a:srgbClr val="FFFF00"/>
                </a:solidFill>
              </a:rPr>
              <a:t>Answer questions individually or as a team</a:t>
            </a:r>
          </a:p>
          <a:p>
            <a:pPr eaLnBrk="1" hangingPunct="1"/>
            <a:r>
              <a:rPr lang="en-US" altLang="en-US" dirty="0">
                <a:solidFill>
                  <a:srgbClr val="FFFF00"/>
                </a:solidFill>
              </a:rPr>
              <a:t>Need a time keeper (or use your phone)</a:t>
            </a:r>
          </a:p>
          <a:p>
            <a:pPr eaLnBrk="1" hangingPunct="1"/>
            <a:r>
              <a:rPr lang="en-US" altLang="en-US" dirty="0">
                <a:solidFill>
                  <a:srgbClr val="FFFF00"/>
                </a:solidFill>
              </a:rPr>
              <a:t>Need a score keeper</a:t>
            </a:r>
          </a:p>
          <a:p>
            <a:pPr eaLnBrk="1" hangingPunct="1"/>
            <a:r>
              <a:rPr lang="en-US" altLang="en-US" dirty="0">
                <a:solidFill>
                  <a:srgbClr val="FFFF00"/>
                </a:solidFill>
              </a:rPr>
              <a:t>Click on bottom right corner to return to main board</a:t>
            </a:r>
          </a:p>
          <a:p>
            <a:pPr eaLnBrk="1" hangingPunct="1"/>
            <a:r>
              <a:rPr lang="en-US" altLang="en-US" dirty="0">
                <a:solidFill>
                  <a:srgbClr val="FFFF00"/>
                </a:solidFill>
              </a:rPr>
              <a:t>Always answer with a question</a:t>
            </a:r>
          </a:p>
          <a:p>
            <a:pPr eaLnBrk="1" hangingPunct="1"/>
            <a:r>
              <a:rPr lang="en-US" altLang="en-US" dirty="0">
                <a:solidFill>
                  <a:srgbClr val="FFFF00"/>
                </a:solidFill>
              </a:rPr>
              <a:t>At the end suggest improvements</a:t>
            </a:r>
          </a:p>
          <a:p>
            <a:pPr eaLnBrk="1" hangingPunct="1"/>
            <a:endParaRPr lang="en-US"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US" altLang="en-US" dirty="0">
                <a:solidFill>
                  <a:srgbClr val="FFFF00"/>
                </a:solidFill>
              </a:rPr>
              <a:t>Investments - $100</a:t>
            </a:r>
          </a:p>
        </p:txBody>
      </p:sp>
      <p:sp>
        <p:nvSpPr>
          <p:cNvPr id="30723" name="Content Placeholder 2"/>
          <p:cNvSpPr>
            <a:spLocks noGrp="1"/>
          </p:cNvSpPr>
          <p:nvPr>
            <p:ph idx="1"/>
          </p:nvPr>
        </p:nvSpPr>
        <p:spPr/>
        <p:txBody>
          <a:bodyPr/>
          <a:lstStyle/>
          <a:p>
            <a:pPr marL="0" indent="0" eaLnBrk="1" hangingPunct="1">
              <a:buFont typeface="Arial" charset="0"/>
              <a:buNone/>
            </a:pPr>
            <a:r>
              <a:rPr lang="en-US" altLang="en-US" dirty="0">
                <a:solidFill>
                  <a:srgbClr val="FFFF00"/>
                </a:solidFill>
              </a:rPr>
              <a:t>Q: This financial instrument represents a stream of payments indefinitely.</a:t>
            </a:r>
          </a:p>
          <a:p>
            <a:pPr marL="0" indent="0" eaLnBrk="1" hangingPunct="1">
              <a:buFont typeface="Arial" charset="0"/>
              <a:buNone/>
            </a:pPr>
            <a:r>
              <a:rPr lang="en-US" altLang="en-US" dirty="0">
                <a:solidFill>
                  <a:srgbClr val="FFFF00"/>
                </a:solidFill>
              </a:rPr>
              <a:t>A: What is a perpetuity?</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304800"/>
            <a:ext cx="8229600" cy="1143000"/>
          </a:xfrm>
        </p:spPr>
        <p:txBody>
          <a:bodyPr/>
          <a:lstStyle/>
          <a:p>
            <a:pPr eaLnBrk="1" hangingPunct="1"/>
            <a:r>
              <a:rPr lang="en-US" altLang="en-US" dirty="0">
                <a:solidFill>
                  <a:srgbClr val="FFFF00"/>
                </a:solidFill>
              </a:rPr>
              <a:t>Investments - $200</a:t>
            </a:r>
          </a:p>
        </p:txBody>
      </p:sp>
      <p:sp>
        <p:nvSpPr>
          <p:cNvPr id="31747" name="Content Placeholder 2"/>
          <p:cNvSpPr>
            <a:spLocks noGrp="1"/>
          </p:cNvSpPr>
          <p:nvPr>
            <p:ph idx="1"/>
          </p:nvPr>
        </p:nvSpPr>
        <p:spPr/>
        <p:txBody>
          <a:bodyPr/>
          <a:lstStyle/>
          <a:p>
            <a:pPr marL="0" indent="0" eaLnBrk="1" hangingPunct="1">
              <a:buFont typeface="Arial" charset="0"/>
              <a:buNone/>
            </a:pPr>
            <a:r>
              <a:rPr lang="en-US" altLang="en-US" dirty="0">
                <a:solidFill>
                  <a:srgbClr val="FFFF00"/>
                </a:solidFill>
              </a:rPr>
              <a:t>Q: It is a method for constructing a (zero-coupon) fixed-income yield curve from the prices of a set of coupon-bearing products, e.g. bonds and swaps.</a:t>
            </a:r>
          </a:p>
          <a:p>
            <a:pPr marL="0" indent="0" eaLnBrk="1" hangingPunct="1">
              <a:buFont typeface="Arial" charset="0"/>
              <a:buNone/>
            </a:pPr>
            <a:r>
              <a:rPr lang="en-US" altLang="en-US" dirty="0">
                <a:solidFill>
                  <a:srgbClr val="FFFF00"/>
                </a:solidFill>
              </a:rPr>
              <a:t>A: What is bootstrapping?</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174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228600"/>
            <a:ext cx="8229600" cy="1143000"/>
          </a:xfrm>
        </p:spPr>
        <p:txBody>
          <a:bodyPr/>
          <a:lstStyle/>
          <a:p>
            <a:pPr eaLnBrk="1" hangingPunct="1"/>
            <a:r>
              <a:rPr lang="en-US" altLang="en-US" dirty="0">
                <a:solidFill>
                  <a:srgbClr val="FFFF00"/>
                </a:solidFill>
              </a:rPr>
              <a:t>Investments - $300</a:t>
            </a:r>
          </a:p>
        </p:txBody>
      </p:sp>
      <mc:AlternateContent xmlns:mc="http://schemas.openxmlformats.org/markup-compatibility/2006">
        <mc:Choice xmlns:a14="http://schemas.microsoft.com/office/drawing/2010/main" Requires="a14">
          <p:sp>
            <p:nvSpPr>
              <p:cNvPr id="5" name="Content Placeholder 4"/>
              <p:cNvSpPr>
                <a:spLocks noGrp="1"/>
              </p:cNvSpPr>
              <p:nvPr>
                <p:ph idx="1"/>
              </p:nvPr>
            </p:nvSpPr>
            <p:spPr/>
            <p:txBody>
              <a:bodyPr/>
              <a:lstStyle/>
              <a:p>
                <a:pPr marL="0" indent="0">
                  <a:buNone/>
                </a:pPr>
                <a:r>
                  <a:rPr lang="en-US" b="0" dirty="0">
                    <a:solidFill>
                      <a:srgbClr val="FFFF00"/>
                    </a:solidFill>
                  </a:rPr>
                  <a:t>This formula</a:t>
                </a:r>
              </a:p>
              <a:p>
                <a:pPr marL="0" indent="0">
                  <a:buNone/>
                </a:pPr>
                <a14:m>
                  <m:oMathPara xmlns:m="http://schemas.openxmlformats.org/officeDocument/2006/math">
                    <m:oMathParaPr>
                      <m:jc m:val="centerGroup"/>
                    </m:oMathParaPr>
                    <m:oMath xmlns:m="http://schemas.openxmlformats.org/officeDocument/2006/math">
                      <m:r>
                        <a:rPr lang="en-US" b="0" i="1" smtClean="0">
                          <a:solidFill>
                            <a:srgbClr val="FFFF00"/>
                          </a:solidFill>
                          <a:latin typeface="Cambria Math"/>
                        </a:rPr>
                        <m:t>𝐶</m:t>
                      </m:r>
                      <m:d>
                        <m:dPr>
                          <m:ctrlPr>
                            <a:rPr lang="en-US" b="0" i="1" smtClean="0">
                              <a:solidFill>
                                <a:srgbClr val="FFFF00"/>
                              </a:solidFill>
                              <a:latin typeface="Cambria Math" panose="02040503050406030204" pitchFamily="18" charset="0"/>
                            </a:rPr>
                          </m:ctrlPr>
                        </m:dPr>
                        <m:e>
                          <m:r>
                            <a:rPr lang="en-US" b="0" i="1" smtClean="0">
                              <a:solidFill>
                                <a:srgbClr val="FFFF00"/>
                              </a:solidFill>
                              <a:latin typeface="Cambria Math"/>
                            </a:rPr>
                            <m:t>𝑆</m:t>
                          </m:r>
                          <m:r>
                            <a:rPr lang="en-US" b="0" i="1" smtClean="0">
                              <a:solidFill>
                                <a:srgbClr val="FFFF00"/>
                              </a:solidFill>
                              <a:latin typeface="Cambria Math"/>
                            </a:rPr>
                            <m:t>,</m:t>
                          </m:r>
                          <m:r>
                            <a:rPr lang="en-US" b="0" i="1" smtClean="0">
                              <a:solidFill>
                                <a:srgbClr val="FFFF00"/>
                              </a:solidFill>
                              <a:latin typeface="Cambria Math"/>
                            </a:rPr>
                            <m:t>𝑡</m:t>
                          </m:r>
                        </m:e>
                      </m:d>
                      <m:r>
                        <a:rPr lang="en-US" b="0" i="1" smtClean="0">
                          <a:solidFill>
                            <a:srgbClr val="FFFF00"/>
                          </a:solidFill>
                          <a:latin typeface="Cambria Math"/>
                        </a:rPr>
                        <m:t>=</m:t>
                      </m:r>
                      <m:r>
                        <a:rPr lang="en-US" b="0" i="1" smtClean="0">
                          <a:solidFill>
                            <a:srgbClr val="FFFF00"/>
                          </a:solidFill>
                          <a:latin typeface="Cambria Math"/>
                        </a:rPr>
                        <m:t>𝑁</m:t>
                      </m:r>
                      <m:d>
                        <m:dPr>
                          <m:ctrlPr>
                            <a:rPr lang="en-US" b="0" i="1" smtClean="0">
                              <a:solidFill>
                                <a:srgbClr val="FFFF00"/>
                              </a:solidFill>
                              <a:latin typeface="Cambria Math" panose="02040503050406030204" pitchFamily="18" charset="0"/>
                            </a:rPr>
                          </m:ctrlPr>
                        </m:dPr>
                        <m:e>
                          <m:sSub>
                            <m:sSubPr>
                              <m:ctrlPr>
                                <a:rPr lang="en-US" b="0" i="1" smtClean="0">
                                  <a:solidFill>
                                    <a:srgbClr val="FFFF00"/>
                                  </a:solidFill>
                                  <a:latin typeface="Cambria Math" panose="02040503050406030204" pitchFamily="18" charset="0"/>
                                </a:rPr>
                              </m:ctrlPr>
                            </m:sSubPr>
                            <m:e>
                              <m:r>
                                <a:rPr lang="en-US" b="0" i="1" smtClean="0">
                                  <a:solidFill>
                                    <a:srgbClr val="FFFF00"/>
                                  </a:solidFill>
                                  <a:latin typeface="Cambria Math"/>
                                </a:rPr>
                                <m:t>𝑑</m:t>
                              </m:r>
                            </m:e>
                            <m:sub>
                              <m:r>
                                <a:rPr lang="en-US" b="0" i="1" smtClean="0">
                                  <a:solidFill>
                                    <a:srgbClr val="FFFF00"/>
                                  </a:solidFill>
                                  <a:latin typeface="Cambria Math"/>
                                </a:rPr>
                                <m:t>1</m:t>
                              </m:r>
                            </m:sub>
                          </m:sSub>
                        </m:e>
                      </m:d>
                      <m:r>
                        <a:rPr lang="en-US" b="0" i="1" smtClean="0">
                          <a:solidFill>
                            <a:srgbClr val="FFFF00"/>
                          </a:solidFill>
                          <a:latin typeface="Cambria Math"/>
                        </a:rPr>
                        <m:t>.</m:t>
                      </m:r>
                      <m:r>
                        <a:rPr lang="en-US" b="0" i="1" smtClean="0">
                          <a:solidFill>
                            <a:srgbClr val="FFFF00"/>
                          </a:solidFill>
                          <a:latin typeface="Cambria Math"/>
                        </a:rPr>
                        <m:t>𝑆</m:t>
                      </m:r>
                      <m:r>
                        <a:rPr lang="en-US" b="0" i="1" smtClean="0">
                          <a:solidFill>
                            <a:srgbClr val="FFFF00"/>
                          </a:solidFill>
                          <a:latin typeface="Cambria Math"/>
                        </a:rPr>
                        <m:t>−</m:t>
                      </m:r>
                      <m:r>
                        <a:rPr lang="en-US" b="0" i="1" smtClean="0">
                          <a:solidFill>
                            <a:srgbClr val="FFFF00"/>
                          </a:solidFill>
                          <a:latin typeface="Cambria Math"/>
                        </a:rPr>
                        <m:t>𝑁</m:t>
                      </m:r>
                      <m:d>
                        <m:dPr>
                          <m:ctrlPr>
                            <a:rPr lang="en-US" b="0" i="1" smtClean="0">
                              <a:solidFill>
                                <a:srgbClr val="FFFF00"/>
                              </a:solidFill>
                              <a:latin typeface="Cambria Math" panose="02040503050406030204" pitchFamily="18" charset="0"/>
                            </a:rPr>
                          </m:ctrlPr>
                        </m:dPr>
                        <m:e>
                          <m:sSub>
                            <m:sSubPr>
                              <m:ctrlPr>
                                <a:rPr lang="en-US" b="0" i="1" smtClean="0">
                                  <a:solidFill>
                                    <a:srgbClr val="FFFF00"/>
                                  </a:solidFill>
                                  <a:latin typeface="Cambria Math" panose="02040503050406030204" pitchFamily="18" charset="0"/>
                                </a:rPr>
                              </m:ctrlPr>
                            </m:sSubPr>
                            <m:e>
                              <m:r>
                                <a:rPr lang="en-US" b="0" i="1" smtClean="0">
                                  <a:solidFill>
                                    <a:srgbClr val="FFFF00"/>
                                  </a:solidFill>
                                  <a:latin typeface="Cambria Math"/>
                                </a:rPr>
                                <m:t>𝑑</m:t>
                              </m:r>
                            </m:e>
                            <m:sub>
                              <m:r>
                                <a:rPr lang="en-US" b="0" i="1" smtClean="0">
                                  <a:solidFill>
                                    <a:srgbClr val="FFFF00"/>
                                  </a:solidFill>
                                  <a:latin typeface="Cambria Math"/>
                                </a:rPr>
                                <m:t>2</m:t>
                              </m:r>
                            </m:sub>
                          </m:sSub>
                        </m:e>
                      </m:d>
                      <m:r>
                        <a:rPr lang="en-US" b="0" i="1" smtClean="0">
                          <a:solidFill>
                            <a:srgbClr val="FFFF00"/>
                          </a:solidFill>
                          <a:latin typeface="Cambria Math"/>
                        </a:rPr>
                        <m:t>.</m:t>
                      </m:r>
                      <m:r>
                        <a:rPr lang="en-US" b="0" i="1" smtClean="0">
                          <a:solidFill>
                            <a:srgbClr val="FFFF00"/>
                          </a:solidFill>
                          <a:latin typeface="Cambria Math"/>
                        </a:rPr>
                        <m:t>𝐾</m:t>
                      </m:r>
                      <m:r>
                        <a:rPr lang="en-US" b="0" i="1" smtClean="0">
                          <a:solidFill>
                            <a:srgbClr val="FFFF00"/>
                          </a:solidFill>
                          <a:latin typeface="Cambria Math"/>
                        </a:rPr>
                        <m:t>.</m:t>
                      </m:r>
                      <m:sSup>
                        <m:sSupPr>
                          <m:ctrlPr>
                            <a:rPr lang="en-US" b="0" i="1" smtClean="0">
                              <a:solidFill>
                                <a:srgbClr val="FFFF00"/>
                              </a:solidFill>
                              <a:latin typeface="Cambria Math" panose="02040503050406030204" pitchFamily="18" charset="0"/>
                            </a:rPr>
                          </m:ctrlPr>
                        </m:sSupPr>
                        <m:e>
                          <m:r>
                            <a:rPr lang="en-US" b="0" i="1" smtClean="0">
                              <a:solidFill>
                                <a:srgbClr val="FFFF00"/>
                              </a:solidFill>
                              <a:latin typeface="Cambria Math"/>
                            </a:rPr>
                            <m:t>𝑒</m:t>
                          </m:r>
                        </m:e>
                        <m:sup>
                          <m:r>
                            <a:rPr lang="en-US" b="0" i="1" smtClean="0">
                              <a:solidFill>
                                <a:srgbClr val="FFFF00"/>
                              </a:solidFill>
                              <a:latin typeface="Cambria Math"/>
                            </a:rPr>
                            <m:t>−</m:t>
                          </m:r>
                          <m:r>
                            <a:rPr lang="en-US" b="0" i="1" smtClean="0">
                              <a:solidFill>
                                <a:srgbClr val="FFFF00"/>
                              </a:solidFill>
                              <a:latin typeface="Cambria Math"/>
                            </a:rPr>
                            <m:t>𝑟</m:t>
                          </m:r>
                          <m:d>
                            <m:dPr>
                              <m:ctrlPr>
                                <a:rPr lang="en-US" b="0" i="1" smtClean="0">
                                  <a:solidFill>
                                    <a:srgbClr val="FFFF00"/>
                                  </a:solidFill>
                                  <a:latin typeface="Cambria Math" panose="02040503050406030204" pitchFamily="18" charset="0"/>
                                </a:rPr>
                              </m:ctrlPr>
                            </m:dPr>
                            <m:e>
                              <m:r>
                                <a:rPr lang="en-US" b="0" i="1" smtClean="0">
                                  <a:solidFill>
                                    <a:srgbClr val="FFFF00"/>
                                  </a:solidFill>
                                  <a:latin typeface="Cambria Math"/>
                                </a:rPr>
                                <m:t>𝑇</m:t>
                              </m:r>
                              <m:r>
                                <a:rPr lang="en-US" b="0" i="1" smtClean="0">
                                  <a:solidFill>
                                    <a:srgbClr val="FFFF00"/>
                                  </a:solidFill>
                                  <a:latin typeface="Cambria Math"/>
                                </a:rPr>
                                <m:t>−</m:t>
                              </m:r>
                              <m:r>
                                <a:rPr lang="en-US" b="0" i="1" smtClean="0">
                                  <a:solidFill>
                                    <a:srgbClr val="FFFF00"/>
                                  </a:solidFill>
                                  <a:latin typeface="Cambria Math"/>
                                </a:rPr>
                                <m:t>𝑡</m:t>
                              </m:r>
                            </m:e>
                          </m:d>
                        </m:sup>
                      </m:sSup>
                    </m:oMath>
                  </m:oMathPara>
                </a14:m>
                <a:endParaRPr lang="en-US" b="0" dirty="0">
                  <a:solidFill>
                    <a:srgbClr val="FFFF00"/>
                  </a:solidFill>
                </a:endParaRPr>
              </a:p>
              <a:p>
                <a:pPr marL="0" indent="0">
                  <a:buNone/>
                </a:pPr>
                <a:r>
                  <a:rPr lang="en-US" dirty="0">
                    <a:solidFill>
                      <a:srgbClr val="FFFF00"/>
                    </a:solidFill>
                  </a:rPr>
                  <a:t>expresses the price of an option in terms of time, volatility and the current price of the underlying stock </a:t>
                </a:r>
              </a:p>
              <a:p>
                <a:pPr marL="0" indent="0">
                  <a:buNone/>
                </a:pPr>
                <a:r>
                  <a:rPr lang="en-US" dirty="0">
                    <a:solidFill>
                      <a:srgbClr val="FFFF00"/>
                    </a:solidFill>
                  </a:rPr>
                  <a:t>A: What is Black Scholes formula?</a:t>
                </a:r>
              </a:p>
            </p:txBody>
          </p:sp>
        </mc:Choice>
        <mc:Fallback>
          <p:sp>
            <p:nvSpPr>
              <p:cNvPr id="5" name="Content Placeholder 4"/>
              <p:cNvSpPr>
                <a:spLocks noGrp="1" noRot="1" noChangeAspect="1" noMove="1" noResize="1" noEditPoints="1" noAdjustHandles="1" noChangeArrowheads="1" noChangeShapeType="1" noTextEdit="1"/>
              </p:cNvSpPr>
              <p:nvPr>
                <p:ph idx="1"/>
              </p:nvPr>
            </p:nvSpPr>
            <p:spPr>
              <a:blipFill>
                <a:blip r:embed="rId2"/>
                <a:stretch>
                  <a:fillRect/>
                </a:stretch>
              </a:blipFill>
            </p:spPr>
            <p:txBody>
              <a:bodyPr/>
              <a:lstStyle/>
              <a:p>
                <a:r>
                  <a:rPr lang="en-US">
                    <a:noFill/>
                  </a:rPr>
                  <a:t> </a:t>
                </a:r>
              </a:p>
            </p:txBody>
          </p:sp>
        </mc:Fallback>
      </mc:AlternateContent>
      <p:sp>
        <p:nvSpPr>
          <p:cNvPr id="4" name="Action Button: Home 3">
            <a:hlinkClick r:id="rId3"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altLang="en-US" dirty="0">
                <a:solidFill>
                  <a:srgbClr val="FFFF00"/>
                </a:solidFill>
              </a:rPr>
              <a:t>Investments - $400</a:t>
            </a:r>
          </a:p>
        </p:txBody>
      </p:sp>
      <p:sp>
        <p:nvSpPr>
          <p:cNvPr id="33795" name="Content Placeholder 2"/>
          <p:cNvSpPr>
            <a:spLocks noGrp="1"/>
          </p:cNvSpPr>
          <p:nvPr>
            <p:ph idx="1"/>
          </p:nvPr>
        </p:nvSpPr>
        <p:spPr/>
        <p:txBody>
          <a:bodyPr/>
          <a:lstStyle/>
          <a:p>
            <a:pPr marL="0" indent="0" eaLnBrk="1" hangingPunct="1">
              <a:buFont typeface="Arial" charset="0"/>
              <a:buNone/>
            </a:pPr>
            <a:r>
              <a:rPr lang="en-US" altLang="en-US" dirty="0">
                <a:solidFill>
                  <a:srgbClr val="FFFF00"/>
                </a:solidFill>
              </a:rPr>
              <a:t>Q: Common examples of instruments created through this process include collateralized debt obligations (CDOs) and asset-backed securities (ABS).</a:t>
            </a:r>
          </a:p>
          <a:p>
            <a:pPr marL="0" indent="0" eaLnBrk="1" hangingPunct="1">
              <a:buFont typeface="Arial" charset="0"/>
              <a:buNone/>
            </a:pPr>
            <a:r>
              <a:rPr lang="en-US" altLang="en-US" dirty="0">
                <a:solidFill>
                  <a:srgbClr val="FFFF00"/>
                </a:solidFill>
              </a:rPr>
              <a:t>A: What are examples of structured assets, aka securitized assets?</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379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altLang="en-US" dirty="0">
                <a:solidFill>
                  <a:srgbClr val="FFFF00"/>
                </a:solidFill>
              </a:rPr>
              <a:t>Investments - $500</a:t>
            </a:r>
          </a:p>
        </p:txBody>
      </p:sp>
      <p:sp>
        <p:nvSpPr>
          <p:cNvPr id="34819" name="Content Placeholder 2"/>
          <p:cNvSpPr>
            <a:spLocks noGrp="1"/>
          </p:cNvSpPr>
          <p:nvPr>
            <p:ph idx="1"/>
          </p:nvPr>
        </p:nvSpPr>
        <p:spPr/>
        <p:txBody>
          <a:bodyPr/>
          <a:lstStyle/>
          <a:p>
            <a:pPr marL="0" indent="0" eaLnBrk="1" hangingPunct="1">
              <a:buFont typeface="Arial" charset="0"/>
              <a:buNone/>
            </a:pPr>
            <a:r>
              <a:rPr lang="en-US" altLang="en-US" dirty="0">
                <a:solidFill>
                  <a:srgbClr val="FFFF00"/>
                </a:solidFill>
              </a:rPr>
              <a:t>Q:  A line that plots the interest rates, at a set point in time, of bonds having equal credit quality, but differing maturity dates</a:t>
            </a:r>
          </a:p>
          <a:p>
            <a:pPr marL="0" indent="0" eaLnBrk="1" hangingPunct="1">
              <a:buFont typeface="Arial" charset="0"/>
              <a:buNone/>
            </a:pPr>
            <a:r>
              <a:rPr lang="en-US" altLang="en-US" dirty="0">
                <a:solidFill>
                  <a:srgbClr val="FFFF00"/>
                </a:solidFill>
              </a:rPr>
              <a:t>A: What is yield curve?</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481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ctrTitle"/>
          </p:nvPr>
        </p:nvSpPr>
        <p:spPr/>
        <p:txBody>
          <a:bodyPr/>
          <a:lstStyle/>
          <a:p>
            <a:pPr eaLnBrk="1" hangingPunct="1"/>
            <a:r>
              <a:rPr lang="en-US" altLang="en-US" dirty="0">
                <a:solidFill>
                  <a:srgbClr val="FFFF00"/>
                </a:solidFill>
              </a:rPr>
              <a:t>Statistics</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eaLnBrk="1" hangingPunct="1"/>
            <a:r>
              <a:rPr lang="en-US" altLang="en-US" dirty="0">
                <a:solidFill>
                  <a:srgbClr val="FFFF00"/>
                </a:solidFill>
              </a:rPr>
              <a:t>Statistics - $100</a:t>
            </a:r>
          </a:p>
        </p:txBody>
      </p:sp>
      <p:sp>
        <p:nvSpPr>
          <p:cNvPr id="30723" name="Content Placeholder 2"/>
          <p:cNvSpPr>
            <a:spLocks noGrp="1"/>
          </p:cNvSpPr>
          <p:nvPr>
            <p:ph idx="1"/>
          </p:nvPr>
        </p:nvSpPr>
        <p:spPr/>
        <p:txBody>
          <a:bodyPr/>
          <a:lstStyle/>
          <a:p>
            <a:pPr marL="0" indent="0" eaLnBrk="1" hangingPunct="1">
              <a:buFont typeface="Arial" charset="0"/>
              <a:buNone/>
            </a:pPr>
            <a:r>
              <a:rPr lang="en-US" altLang="en-US" dirty="0">
                <a:solidFill>
                  <a:srgbClr val="FFFF00"/>
                </a:solidFill>
              </a:rPr>
              <a:t>Q: This statistic is a measure of the asymmetry of the probability distribution of a real-valued random variable about its mean.</a:t>
            </a:r>
          </a:p>
          <a:p>
            <a:pPr marL="0" indent="0" eaLnBrk="1" hangingPunct="1">
              <a:buFont typeface="Arial" charset="0"/>
              <a:buNone/>
            </a:pPr>
            <a:r>
              <a:rPr lang="en-US" altLang="en-US" dirty="0">
                <a:solidFill>
                  <a:srgbClr val="FFFF00"/>
                </a:solidFill>
              </a:rPr>
              <a:t>A: What is skewness?</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dirty="0">
                <a:solidFill>
                  <a:srgbClr val="FFFF00"/>
                </a:solidFill>
              </a:rPr>
              <a:t>Statistics - $200</a:t>
            </a:r>
          </a:p>
        </p:txBody>
      </p:sp>
      <p:sp>
        <p:nvSpPr>
          <p:cNvPr id="3" name="Content Placeholder 2"/>
          <p:cNvSpPr>
            <a:spLocks noGrp="1"/>
          </p:cNvSpPr>
          <p:nvPr>
            <p:ph idx="1"/>
          </p:nvPr>
        </p:nvSpPr>
        <p:spPr/>
        <p:txBody>
          <a:bodyPr/>
          <a:lstStyle/>
          <a:p>
            <a:pPr marL="0" indent="0">
              <a:buFont typeface="Arial" charset="0"/>
              <a:buNone/>
            </a:pPr>
            <a:r>
              <a:rPr lang="en-US" altLang="en-US" dirty="0">
                <a:solidFill>
                  <a:srgbClr val="FFFF00"/>
                </a:solidFill>
              </a:rPr>
              <a:t>Q: The ratio of </a:t>
            </a:r>
            <a:r>
              <a:rPr lang="el-GR" altLang="en-US" dirty="0">
                <a:solidFill>
                  <a:srgbClr val="FFFF00"/>
                </a:solidFill>
              </a:rPr>
              <a:t>σ</a:t>
            </a:r>
            <a:r>
              <a:rPr lang="en-US" altLang="en-US" dirty="0">
                <a:solidFill>
                  <a:srgbClr val="FFFF00"/>
                </a:solidFill>
              </a:rPr>
              <a:t> to </a:t>
            </a:r>
            <a:r>
              <a:rPr lang="el-GR" altLang="en-US" dirty="0">
                <a:solidFill>
                  <a:srgbClr val="FFFF00"/>
                </a:solidFill>
              </a:rPr>
              <a:t>µ</a:t>
            </a:r>
            <a:endParaRPr lang="en-US" altLang="en-US" dirty="0">
              <a:solidFill>
                <a:srgbClr val="FFFF00"/>
              </a:solidFill>
            </a:endParaRPr>
          </a:p>
          <a:p>
            <a:pPr marL="0" indent="0">
              <a:buFont typeface="Arial" charset="0"/>
              <a:buNone/>
            </a:pPr>
            <a:r>
              <a:rPr lang="en-US" altLang="en-US" dirty="0">
                <a:solidFill>
                  <a:srgbClr val="FFFF00"/>
                </a:solidFill>
              </a:rPr>
              <a:t>A: What is the coefficient of variation?</a:t>
            </a:r>
          </a:p>
        </p:txBody>
      </p:sp>
      <p:pic>
        <p:nvPicPr>
          <p:cNvPr id="37892" name="Picture 2">
            <a:hlinkClick r:id="rId2" action="ppaction://hlinksldjump"/>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1213" y="6297613"/>
            <a:ext cx="712787"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dirty="0">
                <a:solidFill>
                  <a:srgbClr val="FFFF00"/>
                </a:solidFill>
              </a:rPr>
              <a:t>STATISTICS - $300</a:t>
            </a:r>
          </a:p>
        </p:txBody>
      </p:sp>
      <p:sp>
        <p:nvSpPr>
          <p:cNvPr id="3" name="Content Placeholder 2"/>
          <p:cNvSpPr>
            <a:spLocks noGrp="1"/>
          </p:cNvSpPr>
          <p:nvPr>
            <p:ph idx="1"/>
          </p:nvPr>
        </p:nvSpPr>
        <p:spPr/>
        <p:txBody>
          <a:bodyPr/>
          <a:lstStyle/>
          <a:p>
            <a:pPr marL="0" indent="0">
              <a:buFont typeface="Arial" charset="0"/>
              <a:buNone/>
            </a:pPr>
            <a:r>
              <a:rPr lang="en-US" altLang="en-US" dirty="0">
                <a:solidFill>
                  <a:srgbClr val="FFFF00"/>
                </a:solidFill>
              </a:rPr>
              <a:t>Q: This statistical measure </a:t>
            </a:r>
            <a:r>
              <a:rPr lang="el-GR" altLang="en-US" dirty="0">
                <a:solidFill>
                  <a:srgbClr val="FFFF00"/>
                </a:solidFill>
              </a:rPr>
              <a:t>σ</a:t>
            </a:r>
            <a:r>
              <a:rPr lang="en-US" altLang="en-US" dirty="0">
                <a:solidFill>
                  <a:srgbClr val="FFFF00"/>
                </a:solidFill>
              </a:rPr>
              <a:t>(</a:t>
            </a:r>
            <a:r>
              <a:rPr lang="en-US" altLang="en-US" dirty="0" err="1">
                <a:solidFill>
                  <a:srgbClr val="FFFF00"/>
                </a:solidFill>
              </a:rPr>
              <a:t>x,y</a:t>
            </a:r>
            <a:r>
              <a:rPr lang="en-US" altLang="en-US" dirty="0">
                <a:solidFill>
                  <a:srgbClr val="FFFF00"/>
                </a:solidFill>
              </a:rPr>
              <a:t>) is a measure of how two variables change together</a:t>
            </a:r>
          </a:p>
          <a:p>
            <a:pPr marL="0" indent="0">
              <a:buFont typeface="Arial" charset="0"/>
              <a:buNone/>
            </a:pPr>
            <a:r>
              <a:rPr lang="en-US" altLang="en-US" dirty="0">
                <a:solidFill>
                  <a:srgbClr val="FFFF00"/>
                </a:solidFill>
              </a:rPr>
              <a:t>A: What is the covariance?</a:t>
            </a:r>
          </a:p>
        </p:txBody>
      </p:sp>
      <p:pic>
        <p:nvPicPr>
          <p:cNvPr id="38916" name="Picture 2">
            <a:hlinkClick r:id="rId2" action="ppaction://hlinksldjump"/>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1213" y="6297613"/>
            <a:ext cx="712787"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en-US" dirty="0">
                <a:solidFill>
                  <a:srgbClr val="FFFF00"/>
                </a:solidFill>
              </a:rPr>
              <a:t>Statistics - $400</a:t>
            </a:r>
          </a:p>
        </p:txBody>
      </p:sp>
      <p:sp>
        <p:nvSpPr>
          <p:cNvPr id="3" name="Content Placeholder 2"/>
          <p:cNvSpPr>
            <a:spLocks noGrp="1"/>
          </p:cNvSpPr>
          <p:nvPr>
            <p:ph idx="1"/>
          </p:nvPr>
        </p:nvSpPr>
        <p:spPr/>
        <p:txBody>
          <a:bodyPr/>
          <a:lstStyle/>
          <a:p>
            <a:pPr marL="0" indent="0">
              <a:buFont typeface="Arial" charset="0"/>
              <a:buNone/>
            </a:pPr>
            <a:r>
              <a:rPr lang="en-US" altLang="en-US" dirty="0">
                <a:solidFill>
                  <a:srgbClr val="FFFF00"/>
                </a:solidFill>
              </a:rPr>
              <a:t>Q: This theorem gives the relationship between P(A) and P(B) and P(B|A) and P(A|B)</a:t>
            </a:r>
          </a:p>
          <a:p>
            <a:pPr marL="0" indent="0">
              <a:buFont typeface="Arial" charset="0"/>
              <a:buNone/>
            </a:pPr>
            <a:r>
              <a:rPr lang="en-US" altLang="en-US" dirty="0">
                <a:solidFill>
                  <a:srgbClr val="FFFF00"/>
                </a:solidFill>
              </a:rPr>
              <a:t>A: What is Bayes theorem?</a:t>
            </a:r>
          </a:p>
        </p:txBody>
      </p:sp>
      <p:pic>
        <p:nvPicPr>
          <p:cNvPr id="39940" name="Picture 2">
            <a:hlinkClick r:id="rId2" action="ppaction://hlinksldjump"/>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1213" y="6297613"/>
            <a:ext cx="712787"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35210577"/>
              </p:ext>
            </p:extLst>
          </p:nvPr>
        </p:nvGraphicFramePr>
        <p:xfrm>
          <a:off x="304800" y="152400"/>
          <a:ext cx="8534400" cy="6477000"/>
        </p:xfrm>
        <a:graphic>
          <a:graphicData uri="http://schemas.openxmlformats.org/drawingml/2006/table">
            <a:tbl>
              <a:tblPr firstRow="1" bandRow="1">
                <a:tableStyleId>{5C22544A-7EE6-4342-B048-85BDC9FD1C3A}</a:tableStyleId>
              </a:tblPr>
              <a:tblGrid>
                <a:gridCol w="1422400">
                  <a:extLst>
                    <a:ext uri="{9D8B030D-6E8A-4147-A177-3AD203B41FA5}">
                      <a16:colId xmlns:a16="http://schemas.microsoft.com/office/drawing/2014/main" val="20000"/>
                    </a:ext>
                  </a:extLst>
                </a:gridCol>
                <a:gridCol w="1422400">
                  <a:extLst>
                    <a:ext uri="{9D8B030D-6E8A-4147-A177-3AD203B41FA5}">
                      <a16:colId xmlns:a16="http://schemas.microsoft.com/office/drawing/2014/main" val="20001"/>
                    </a:ext>
                  </a:extLst>
                </a:gridCol>
                <a:gridCol w="1422400">
                  <a:extLst>
                    <a:ext uri="{9D8B030D-6E8A-4147-A177-3AD203B41FA5}">
                      <a16:colId xmlns:a16="http://schemas.microsoft.com/office/drawing/2014/main" val="20002"/>
                    </a:ext>
                  </a:extLst>
                </a:gridCol>
                <a:gridCol w="1422400">
                  <a:extLst>
                    <a:ext uri="{9D8B030D-6E8A-4147-A177-3AD203B41FA5}">
                      <a16:colId xmlns:a16="http://schemas.microsoft.com/office/drawing/2014/main" val="20003"/>
                    </a:ext>
                  </a:extLst>
                </a:gridCol>
                <a:gridCol w="1422400">
                  <a:extLst>
                    <a:ext uri="{9D8B030D-6E8A-4147-A177-3AD203B41FA5}">
                      <a16:colId xmlns:a16="http://schemas.microsoft.com/office/drawing/2014/main" val="20004"/>
                    </a:ext>
                  </a:extLst>
                </a:gridCol>
                <a:gridCol w="1422400">
                  <a:extLst>
                    <a:ext uri="{9D8B030D-6E8A-4147-A177-3AD203B41FA5}">
                      <a16:colId xmlns:a16="http://schemas.microsoft.com/office/drawing/2014/main" val="20005"/>
                    </a:ext>
                  </a:extLst>
                </a:gridCol>
              </a:tblGrid>
              <a:tr h="1079500">
                <a:tc>
                  <a:txBody>
                    <a:bodyPr/>
                    <a:lstStyle/>
                    <a:p>
                      <a:pPr algn="ctr"/>
                      <a:r>
                        <a:rPr lang="en-US" sz="2000" dirty="0">
                          <a:solidFill>
                            <a:srgbClr val="FFFF00"/>
                          </a:solidFill>
                          <a:latin typeface="+mj-lt"/>
                        </a:rPr>
                        <a:t>Life</a:t>
                      </a:r>
                    </a:p>
                  </a:txBody>
                  <a:tcPr anchor="ctr">
                    <a:lnR w="12700" cap="flat" cmpd="sng" algn="ctr">
                      <a:solidFill>
                        <a:srgbClr val="FFFF00"/>
                      </a:solidFill>
                      <a:prstDash val="solid"/>
                      <a:round/>
                      <a:headEnd type="none" w="med" len="med"/>
                      <a:tailEnd type="none" w="med" len="med"/>
                    </a:lnR>
                    <a:lnB w="12700" cap="flat" cmpd="sng" algn="ctr">
                      <a:solidFill>
                        <a:srgbClr val="FFFF00"/>
                      </a:solidFill>
                      <a:prstDash val="solid"/>
                      <a:round/>
                      <a:headEnd type="none" w="med" len="med"/>
                      <a:tailEnd type="none" w="med" len="med"/>
                    </a:lnB>
                    <a:noFill/>
                  </a:tcPr>
                </a:tc>
                <a:tc>
                  <a:txBody>
                    <a:bodyPr/>
                    <a:lstStyle/>
                    <a:p>
                      <a:pPr algn="ctr"/>
                      <a:r>
                        <a:rPr lang="en-US" sz="2000" dirty="0">
                          <a:solidFill>
                            <a:srgbClr val="FFFF00"/>
                          </a:solidFill>
                          <a:latin typeface="+mj-lt"/>
                        </a:rPr>
                        <a:t>Health</a:t>
                      </a:r>
                    </a:p>
                  </a:txBody>
                  <a:tcPr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B w="12700" cap="flat" cmpd="sng" algn="ctr">
                      <a:solidFill>
                        <a:srgbClr val="FFFF00"/>
                      </a:solidFill>
                      <a:prstDash val="solid"/>
                      <a:round/>
                      <a:headEnd type="none" w="med" len="med"/>
                      <a:tailEnd type="none" w="med" len="med"/>
                    </a:lnB>
                    <a:noFill/>
                  </a:tcPr>
                </a:tc>
                <a:tc>
                  <a:txBody>
                    <a:bodyPr/>
                    <a:lstStyle/>
                    <a:p>
                      <a:pPr algn="ctr"/>
                      <a:r>
                        <a:rPr lang="en-US" sz="2000" dirty="0">
                          <a:solidFill>
                            <a:srgbClr val="FFFF00"/>
                          </a:solidFill>
                          <a:latin typeface="+mj-lt"/>
                        </a:rPr>
                        <a:t>Risk MGMT</a:t>
                      </a:r>
                    </a:p>
                  </a:txBody>
                  <a:tcPr anchor="ctr">
                    <a:lnL w="12700" cap="flat" cmpd="sng" algn="ctr">
                      <a:solidFill>
                        <a:srgbClr val="FFFF00"/>
                      </a:solidFill>
                      <a:prstDash val="solid"/>
                      <a:round/>
                      <a:headEnd type="none" w="med" len="med"/>
                      <a:tailEnd type="none" w="med" len="med"/>
                    </a:lnL>
                    <a:lnB w="12700" cap="flat" cmpd="sng" algn="ctr">
                      <a:solidFill>
                        <a:srgbClr val="FFFF00"/>
                      </a:solidFill>
                      <a:prstDash val="solid"/>
                      <a:round/>
                      <a:headEnd type="none" w="med" len="med"/>
                      <a:tailEnd type="none" w="med" len="med"/>
                    </a:lnB>
                    <a:noFill/>
                  </a:tcPr>
                </a:tc>
                <a:tc>
                  <a:txBody>
                    <a:bodyPr/>
                    <a:lstStyle/>
                    <a:p>
                      <a:pPr algn="ctr"/>
                      <a:r>
                        <a:rPr lang="en-US" sz="2000" dirty="0">
                          <a:solidFill>
                            <a:srgbClr val="FFFF00"/>
                          </a:solidFill>
                          <a:latin typeface="+mj-lt"/>
                        </a:rPr>
                        <a:t>Property</a:t>
                      </a:r>
                      <a:endParaRPr lang="en-US" sz="2000" baseline="0" dirty="0">
                        <a:solidFill>
                          <a:srgbClr val="FFFF00"/>
                        </a:solidFill>
                        <a:latin typeface="+mj-lt"/>
                      </a:endParaRPr>
                    </a:p>
                    <a:p>
                      <a:pPr algn="ctr"/>
                      <a:r>
                        <a:rPr lang="en-US" sz="2000" baseline="0" dirty="0">
                          <a:solidFill>
                            <a:srgbClr val="FFFF00"/>
                          </a:solidFill>
                          <a:latin typeface="+mj-lt"/>
                        </a:rPr>
                        <a:t>Casualty</a:t>
                      </a:r>
                      <a:endParaRPr lang="en-US" sz="2000" dirty="0">
                        <a:solidFill>
                          <a:srgbClr val="FFFF00"/>
                        </a:solidFill>
                        <a:latin typeface="+mj-lt"/>
                      </a:endParaRPr>
                    </a:p>
                  </a:txBody>
                  <a:tcPr anchor="ctr">
                    <a:lnR w="12700" cap="flat" cmpd="sng" algn="ctr">
                      <a:solidFill>
                        <a:srgbClr val="FFFF00"/>
                      </a:solidFill>
                      <a:prstDash val="solid"/>
                      <a:round/>
                      <a:headEnd type="none" w="med" len="med"/>
                      <a:tailEnd type="none" w="med" len="med"/>
                    </a:lnR>
                    <a:lnB w="12700" cap="flat" cmpd="sng" algn="ctr">
                      <a:solidFill>
                        <a:srgbClr val="FFFF00"/>
                      </a:solidFill>
                      <a:prstDash val="solid"/>
                      <a:round/>
                      <a:headEnd type="none" w="med" len="med"/>
                      <a:tailEnd type="none" w="med" len="med"/>
                    </a:lnB>
                    <a:noFill/>
                  </a:tcPr>
                </a:tc>
                <a:tc>
                  <a:txBody>
                    <a:bodyPr/>
                    <a:lstStyle/>
                    <a:p>
                      <a:pPr algn="ctr"/>
                      <a:r>
                        <a:rPr lang="en-US" sz="2000" dirty="0">
                          <a:solidFill>
                            <a:srgbClr val="FFFF00"/>
                          </a:solidFill>
                          <a:latin typeface="+mj-lt"/>
                        </a:rPr>
                        <a:t>Investment</a:t>
                      </a:r>
                    </a:p>
                  </a:txBody>
                  <a:tcPr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B w="12700" cap="flat" cmpd="sng" algn="ctr">
                      <a:solidFill>
                        <a:srgbClr val="FFFF00"/>
                      </a:solidFill>
                      <a:prstDash val="solid"/>
                      <a:round/>
                      <a:headEnd type="none" w="med" len="med"/>
                      <a:tailEnd type="none" w="med" len="med"/>
                    </a:lnB>
                    <a:noFill/>
                  </a:tcPr>
                </a:tc>
                <a:tc>
                  <a:txBody>
                    <a:bodyPr/>
                    <a:lstStyle/>
                    <a:p>
                      <a:pPr algn="ctr"/>
                      <a:r>
                        <a:rPr lang="en-US" sz="2000" dirty="0">
                          <a:solidFill>
                            <a:srgbClr val="FFFF00"/>
                          </a:solidFill>
                          <a:latin typeface="+mj-lt"/>
                        </a:rPr>
                        <a:t>Statistics</a:t>
                      </a:r>
                    </a:p>
                  </a:txBody>
                  <a:tcPr anchor="ctr">
                    <a:lnL w="12700" cap="flat" cmpd="sng" algn="ctr">
                      <a:solidFill>
                        <a:srgbClr val="FFFF00"/>
                      </a:solidFill>
                      <a:prstDash val="solid"/>
                      <a:round/>
                      <a:headEnd type="none" w="med" len="med"/>
                      <a:tailEnd type="none" w="med" len="med"/>
                    </a:lnL>
                    <a:lnB w="12700" cap="flat" cmpd="sng" algn="ctr">
                      <a:solidFill>
                        <a:srgbClr val="FFFF00"/>
                      </a:solidFill>
                      <a:prstDash val="solid"/>
                      <a:round/>
                      <a:headEnd type="none" w="med" len="med"/>
                      <a:tailEnd type="none" w="med" len="med"/>
                    </a:lnB>
                    <a:noFill/>
                  </a:tcPr>
                </a:tc>
                <a:extLst>
                  <a:ext uri="{0D108BD9-81ED-4DB2-BD59-A6C34878D82A}">
                    <a16:rowId xmlns:a16="http://schemas.microsoft.com/office/drawing/2014/main" val="10000"/>
                  </a:ext>
                </a:extLst>
              </a:tr>
              <a:tr h="1079500">
                <a:tc>
                  <a:txBody>
                    <a:bodyPr/>
                    <a:lstStyle/>
                    <a:p>
                      <a:pPr algn="ctr"/>
                      <a:r>
                        <a:rPr lang="en-US" sz="1800" dirty="0">
                          <a:solidFill>
                            <a:srgbClr val="FFFF00"/>
                          </a:solidFill>
                          <a:hlinkClick r:id="rId2" action="ppaction://hlinksldjump">
                            <a:extLst>
                              <a:ext uri="{A12FA001-AC4F-418D-AE19-62706E023703}">
                                <ahyp:hlinkClr xmlns:ahyp="http://schemas.microsoft.com/office/drawing/2018/hyperlinkcolor" val="tx"/>
                              </a:ext>
                            </a:extLst>
                          </a:hlinkClick>
                        </a:rPr>
                        <a:t>100</a:t>
                      </a:r>
                      <a:endParaRPr lang="en-US" sz="1800" dirty="0">
                        <a:solidFill>
                          <a:srgbClr val="FFFF00"/>
                        </a:solidFill>
                      </a:endParaRPr>
                    </a:p>
                  </a:txBody>
                  <a:tcPr anchor="ctr">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kern="1200" dirty="0">
                        <a:solidFill>
                          <a:srgbClr val="FFFF00"/>
                        </a:solidFill>
                        <a:latin typeface="+mn-lt"/>
                        <a:ea typeface="+mn-ea"/>
                        <a:cs typeface="+mn-cs"/>
                      </a:endParaRPr>
                    </a:p>
                  </a:txBody>
                  <a:tcPr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algn="ctr"/>
                      <a:r>
                        <a:rPr lang="en-US" sz="1800" dirty="0">
                          <a:solidFill>
                            <a:srgbClr val="FFFF00"/>
                          </a:solidFill>
                          <a:hlinkClick r:id="rId3" action="ppaction://hlinksldjump">
                            <a:extLst>
                              <a:ext uri="{A12FA001-AC4F-418D-AE19-62706E023703}">
                                <ahyp:hlinkClr xmlns:ahyp="http://schemas.microsoft.com/office/drawing/2018/hyperlinkcolor" val="tx"/>
                              </a:ext>
                            </a:extLst>
                          </a:hlinkClick>
                        </a:rPr>
                        <a:t>100</a:t>
                      </a:r>
                      <a:endParaRPr lang="en-US" sz="1800" dirty="0">
                        <a:solidFill>
                          <a:srgbClr val="FFFF00"/>
                        </a:solidFill>
                      </a:endParaRPr>
                    </a:p>
                  </a:txBody>
                  <a:tcPr anchor="ctr">
                    <a:lnL w="12700" cap="flat" cmpd="sng" algn="ctr">
                      <a:solidFill>
                        <a:srgbClr val="FFFF00"/>
                      </a:solidFill>
                      <a:prstDash val="solid"/>
                      <a:round/>
                      <a:headEnd type="none" w="med" len="med"/>
                      <a:tailEnd type="none" w="med" len="med"/>
                    </a:lnL>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algn="ctr"/>
                      <a:r>
                        <a:rPr lang="en-US" sz="1800" dirty="0">
                          <a:solidFill>
                            <a:srgbClr val="FFFF00"/>
                          </a:solidFill>
                          <a:hlinkClick r:id="rId4" action="ppaction://hlinksldjump">
                            <a:extLst>
                              <a:ext uri="{A12FA001-AC4F-418D-AE19-62706E023703}">
                                <ahyp:hlinkClr xmlns:ahyp="http://schemas.microsoft.com/office/drawing/2018/hyperlinkcolor" val="tx"/>
                              </a:ext>
                            </a:extLst>
                          </a:hlinkClick>
                        </a:rPr>
                        <a:t>100</a:t>
                      </a:r>
                      <a:endParaRPr lang="en-US" sz="1800" dirty="0">
                        <a:solidFill>
                          <a:srgbClr val="FFFF00"/>
                        </a:solidFill>
                      </a:endParaRPr>
                    </a:p>
                  </a:txBody>
                  <a:tcPr anchor="ctr">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algn="ctr"/>
                      <a:r>
                        <a:rPr lang="en-US" sz="1800" dirty="0">
                          <a:solidFill>
                            <a:srgbClr val="FFFF00"/>
                          </a:solidFill>
                          <a:hlinkClick r:id="rId5" action="ppaction://hlinksldjump">
                            <a:extLst>
                              <a:ext uri="{A12FA001-AC4F-418D-AE19-62706E023703}">
                                <ahyp:hlinkClr xmlns:ahyp="http://schemas.microsoft.com/office/drawing/2018/hyperlinkcolor" val="tx"/>
                              </a:ext>
                            </a:extLst>
                          </a:hlinkClick>
                        </a:rPr>
                        <a:t>100</a:t>
                      </a:r>
                      <a:endParaRPr lang="en-US" sz="1800" dirty="0">
                        <a:solidFill>
                          <a:srgbClr val="FFFF00"/>
                        </a:solidFill>
                      </a:endParaRPr>
                    </a:p>
                  </a:txBody>
                  <a:tcPr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algn="ctr"/>
                      <a:r>
                        <a:rPr lang="en-US" sz="1800" dirty="0">
                          <a:solidFill>
                            <a:srgbClr val="FFFF00"/>
                          </a:solidFill>
                          <a:hlinkClick r:id="rId6" action="ppaction://hlinksldjump">
                            <a:extLst>
                              <a:ext uri="{A12FA001-AC4F-418D-AE19-62706E023703}">
                                <ahyp:hlinkClr xmlns:ahyp="http://schemas.microsoft.com/office/drawing/2018/hyperlinkcolor" val="tx"/>
                              </a:ext>
                            </a:extLst>
                          </a:hlinkClick>
                        </a:rPr>
                        <a:t>100</a:t>
                      </a:r>
                      <a:endParaRPr lang="en-US" sz="1800" dirty="0">
                        <a:solidFill>
                          <a:srgbClr val="FFFF00"/>
                        </a:solidFill>
                      </a:endParaRPr>
                    </a:p>
                  </a:txBody>
                  <a:tcPr anchor="ctr">
                    <a:lnL w="12700" cap="flat" cmpd="sng" algn="ctr">
                      <a:solidFill>
                        <a:srgbClr val="FFFF00"/>
                      </a:solidFill>
                      <a:prstDash val="solid"/>
                      <a:round/>
                      <a:headEnd type="none" w="med" len="med"/>
                      <a:tailEnd type="none" w="med" len="med"/>
                    </a:lnL>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extLst>
                  <a:ext uri="{0D108BD9-81ED-4DB2-BD59-A6C34878D82A}">
                    <a16:rowId xmlns:a16="http://schemas.microsoft.com/office/drawing/2014/main" val="10001"/>
                  </a:ext>
                </a:extLst>
              </a:tr>
              <a:tr h="1079500">
                <a:tc>
                  <a:txBody>
                    <a:bodyPr/>
                    <a:lstStyle/>
                    <a:p>
                      <a:pPr algn="ctr"/>
                      <a:r>
                        <a:rPr lang="en-US" sz="1800" dirty="0">
                          <a:solidFill>
                            <a:srgbClr val="FFFF00"/>
                          </a:solidFill>
                          <a:hlinkClick r:id="rId7" action="ppaction://hlinksldjump">
                            <a:extLst>
                              <a:ext uri="{A12FA001-AC4F-418D-AE19-62706E023703}">
                                <ahyp:hlinkClr xmlns:ahyp="http://schemas.microsoft.com/office/drawing/2018/hyperlinkcolor" val="tx"/>
                              </a:ext>
                            </a:extLst>
                          </a:hlinkClick>
                        </a:rPr>
                        <a:t>200</a:t>
                      </a:r>
                      <a:endParaRPr lang="en-US" sz="1800" dirty="0">
                        <a:solidFill>
                          <a:srgbClr val="FFFF00"/>
                        </a:solidFill>
                      </a:endParaRPr>
                    </a:p>
                  </a:txBody>
                  <a:tcPr anchor="ctr">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algn="ctr"/>
                      <a:r>
                        <a:rPr lang="en-US" sz="1800" dirty="0">
                          <a:solidFill>
                            <a:srgbClr val="FFFF00"/>
                          </a:solidFill>
                          <a:hlinkClick r:id="rId8" action="ppaction://hlinksldjump">
                            <a:extLst>
                              <a:ext uri="{A12FA001-AC4F-418D-AE19-62706E023703}">
                                <ahyp:hlinkClr xmlns:ahyp="http://schemas.microsoft.com/office/drawing/2018/hyperlinkcolor" val="tx"/>
                              </a:ext>
                            </a:extLst>
                          </a:hlinkClick>
                        </a:rPr>
                        <a:t>200</a:t>
                      </a:r>
                      <a:endParaRPr lang="en-US" sz="1800" dirty="0">
                        <a:solidFill>
                          <a:srgbClr val="FFFF00"/>
                        </a:solidFill>
                      </a:endParaRPr>
                    </a:p>
                  </a:txBody>
                  <a:tcPr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algn="ctr"/>
                      <a:r>
                        <a:rPr lang="en-US" sz="1800" dirty="0">
                          <a:solidFill>
                            <a:srgbClr val="FFFF00"/>
                          </a:solidFill>
                          <a:hlinkClick r:id="rId9" action="ppaction://hlinksldjump">
                            <a:extLst>
                              <a:ext uri="{A12FA001-AC4F-418D-AE19-62706E023703}">
                                <ahyp:hlinkClr xmlns:ahyp="http://schemas.microsoft.com/office/drawing/2018/hyperlinkcolor" val="tx"/>
                              </a:ext>
                            </a:extLst>
                          </a:hlinkClick>
                        </a:rPr>
                        <a:t>200</a:t>
                      </a:r>
                      <a:endParaRPr lang="en-US" sz="1800" dirty="0">
                        <a:solidFill>
                          <a:srgbClr val="FFFF00"/>
                        </a:solidFill>
                      </a:endParaRPr>
                    </a:p>
                  </a:txBody>
                  <a:tcPr anchor="ctr">
                    <a:lnL w="12700" cap="flat" cmpd="sng" algn="ctr">
                      <a:solidFill>
                        <a:srgbClr val="FFFF00"/>
                      </a:solidFill>
                      <a:prstDash val="solid"/>
                      <a:round/>
                      <a:headEnd type="none" w="med" len="med"/>
                      <a:tailEnd type="none" w="med" len="med"/>
                    </a:lnL>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algn="ctr"/>
                      <a:r>
                        <a:rPr lang="en-US" sz="1800" dirty="0">
                          <a:solidFill>
                            <a:srgbClr val="FFFF00"/>
                          </a:solidFill>
                          <a:hlinkClick r:id="rId10" action="ppaction://hlinksldjump">
                            <a:extLst>
                              <a:ext uri="{A12FA001-AC4F-418D-AE19-62706E023703}">
                                <ahyp:hlinkClr xmlns:ahyp="http://schemas.microsoft.com/office/drawing/2018/hyperlinkcolor" val="tx"/>
                              </a:ext>
                            </a:extLst>
                          </a:hlinkClick>
                        </a:rPr>
                        <a:t>200</a:t>
                      </a:r>
                      <a:endParaRPr lang="en-US" sz="1800" dirty="0">
                        <a:solidFill>
                          <a:srgbClr val="FFFF00"/>
                        </a:solidFill>
                      </a:endParaRPr>
                    </a:p>
                  </a:txBody>
                  <a:tcPr anchor="ctr">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algn="ctr"/>
                      <a:r>
                        <a:rPr lang="en-US" sz="1800" dirty="0">
                          <a:solidFill>
                            <a:srgbClr val="FFFF00"/>
                          </a:solidFill>
                          <a:hlinkClick r:id="rId11" action="ppaction://hlinksldjump">
                            <a:extLst>
                              <a:ext uri="{A12FA001-AC4F-418D-AE19-62706E023703}">
                                <ahyp:hlinkClr xmlns:ahyp="http://schemas.microsoft.com/office/drawing/2018/hyperlinkcolor" val="tx"/>
                              </a:ext>
                            </a:extLst>
                          </a:hlinkClick>
                        </a:rPr>
                        <a:t>200</a:t>
                      </a:r>
                      <a:endParaRPr lang="en-US" sz="1800" dirty="0">
                        <a:solidFill>
                          <a:srgbClr val="FFFF00"/>
                        </a:solidFill>
                      </a:endParaRPr>
                    </a:p>
                  </a:txBody>
                  <a:tcPr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algn="ctr"/>
                      <a:r>
                        <a:rPr lang="en-US" sz="1800" dirty="0">
                          <a:solidFill>
                            <a:srgbClr val="FFFF00"/>
                          </a:solidFill>
                          <a:hlinkClick r:id="rId12" action="ppaction://hlinksldjump">
                            <a:extLst>
                              <a:ext uri="{A12FA001-AC4F-418D-AE19-62706E023703}">
                                <ahyp:hlinkClr xmlns:ahyp="http://schemas.microsoft.com/office/drawing/2018/hyperlinkcolor" val="tx"/>
                              </a:ext>
                            </a:extLst>
                          </a:hlinkClick>
                        </a:rPr>
                        <a:t>200</a:t>
                      </a:r>
                      <a:endParaRPr lang="en-US" sz="1800" dirty="0">
                        <a:solidFill>
                          <a:srgbClr val="FFFF00"/>
                        </a:solidFill>
                      </a:endParaRPr>
                    </a:p>
                  </a:txBody>
                  <a:tcPr anchor="ctr">
                    <a:lnL w="12700" cap="flat" cmpd="sng" algn="ctr">
                      <a:solidFill>
                        <a:srgbClr val="FFFF00"/>
                      </a:solidFill>
                      <a:prstDash val="solid"/>
                      <a:round/>
                      <a:headEnd type="none" w="med" len="med"/>
                      <a:tailEnd type="none" w="med" len="med"/>
                    </a:lnL>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extLst>
                  <a:ext uri="{0D108BD9-81ED-4DB2-BD59-A6C34878D82A}">
                    <a16:rowId xmlns:a16="http://schemas.microsoft.com/office/drawing/2014/main" val="10002"/>
                  </a:ext>
                </a:extLst>
              </a:tr>
              <a:tr h="1079500">
                <a:tc>
                  <a:txBody>
                    <a:bodyPr/>
                    <a:lstStyle/>
                    <a:p>
                      <a:pPr algn="ctr"/>
                      <a:r>
                        <a:rPr lang="en-US" sz="1800" dirty="0">
                          <a:solidFill>
                            <a:srgbClr val="FFFF00"/>
                          </a:solidFill>
                          <a:hlinkClick r:id="rId13" action="ppaction://hlinksldjump">
                            <a:extLst>
                              <a:ext uri="{A12FA001-AC4F-418D-AE19-62706E023703}">
                                <ahyp:hlinkClr xmlns:ahyp="http://schemas.microsoft.com/office/drawing/2018/hyperlinkcolor" val="tx"/>
                              </a:ext>
                            </a:extLst>
                          </a:hlinkClick>
                        </a:rPr>
                        <a:t>300</a:t>
                      </a:r>
                      <a:endParaRPr lang="en-US" sz="1800" dirty="0">
                        <a:solidFill>
                          <a:srgbClr val="FFFF00"/>
                        </a:solidFill>
                      </a:endParaRPr>
                    </a:p>
                  </a:txBody>
                  <a:tcPr anchor="ctr">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kern="1200" dirty="0">
                        <a:solidFill>
                          <a:srgbClr val="FFFF00"/>
                        </a:solidFill>
                        <a:latin typeface="+mn-lt"/>
                        <a:ea typeface="+mn-ea"/>
                        <a:cs typeface="+mn-cs"/>
                      </a:endParaRPr>
                    </a:p>
                  </a:txBody>
                  <a:tcPr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kern="1200" dirty="0">
                        <a:solidFill>
                          <a:srgbClr val="FFFF00"/>
                        </a:solidFill>
                        <a:latin typeface="+mn-lt"/>
                        <a:ea typeface="+mn-ea"/>
                        <a:cs typeface="+mn-cs"/>
                      </a:endParaRPr>
                    </a:p>
                  </a:txBody>
                  <a:tcPr anchor="ctr">
                    <a:lnL w="12700" cap="flat" cmpd="sng" algn="ctr">
                      <a:solidFill>
                        <a:srgbClr val="FFFF00"/>
                      </a:solidFill>
                      <a:prstDash val="solid"/>
                      <a:round/>
                      <a:headEnd type="none" w="med" len="med"/>
                      <a:tailEnd type="none" w="med" len="med"/>
                    </a:lnL>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kern="1200" dirty="0">
                        <a:solidFill>
                          <a:srgbClr val="FFFF00"/>
                        </a:solidFill>
                        <a:latin typeface="+mn-lt"/>
                        <a:ea typeface="+mn-ea"/>
                        <a:cs typeface="+mn-cs"/>
                      </a:endParaRPr>
                    </a:p>
                  </a:txBody>
                  <a:tcPr anchor="ctr">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kern="1200" dirty="0">
                        <a:solidFill>
                          <a:srgbClr val="FFFF00"/>
                        </a:solidFill>
                        <a:latin typeface="+mn-lt"/>
                        <a:ea typeface="+mn-ea"/>
                        <a:cs typeface="+mn-cs"/>
                      </a:endParaRPr>
                    </a:p>
                  </a:txBody>
                  <a:tcPr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kern="1200" dirty="0">
                        <a:solidFill>
                          <a:srgbClr val="FFFF00"/>
                        </a:solidFill>
                        <a:latin typeface="+mn-lt"/>
                        <a:ea typeface="+mn-ea"/>
                        <a:cs typeface="+mn-cs"/>
                      </a:endParaRPr>
                    </a:p>
                  </a:txBody>
                  <a:tcPr anchor="ctr">
                    <a:lnL w="12700" cap="flat" cmpd="sng" algn="ctr">
                      <a:solidFill>
                        <a:srgbClr val="FFFF00"/>
                      </a:solidFill>
                      <a:prstDash val="solid"/>
                      <a:round/>
                      <a:headEnd type="none" w="med" len="med"/>
                      <a:tailEnd type="none" w="med" len="med"/>
                    </a:lnL>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extLst>
                  <a:ext uri="{0D108BD9-81ED-4DB2-BD59-A6C34878D82A}">
                    <a16:rowId xmlns:a16="http://schemas.microsoft.com/office/drawing/2014/main" val="10003"/>
                  </a:ext>
                </a:extLst>
              </a:tr>
              <a:tr h="1079500">
                <a:tc>
                  <a:txBody>
                    <a:bodyPr/>
                    <a:lstStyle/>
                    <a:p>
                      <a:pPr algn="ctr"/>
                      <a:r>
                        <a:rPr lang="en-US" sz="1800" dirty="0">
                          <a:solidFill>
                            <a:srgbClr val="FFFF00"/>
                          </a:solidFill>
                          <a:hlinkClick r:id="rId14" action="ppaction://hlinksldjump">
                            <a:extLst>
                              <a:ext uri="{A12FA001-AC4F-418D-AE19-62706E023703}">
                                <ahyp:hlinkClr xmlns:ahyp="http://schemas.microsoft.com/office/drawing/2018/hyperlinkcolor" val="tx"/>
                              </a:ext>
                            </a:extLst>
                          </a:hlinkClick>
                        </a:rPr>
                        <a:t>400</a:t>
                      </a:r>
                      <a:endParaRPr lang="en-US" sz="1800" dirty="0">
                        <a:solidFill>
                          <a:srgbClr val="FFFF00"/>
                        </a:solidFill>
                      </a:endParaRPr>
                    </a:p>
                  </a:txBody>
                  <a:tcPr anchor="ctr">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algn="ctr"/>
                      <a:r>
                        <a:rPr lang="en-US" sz="1800" dirty="0">
                          <a:solidFill>
                            <a:srgbClr val="FFFF00"/>
                          </a:solidFill>
                          <a:hlinkClick r:id="rId15" action="ppaction://hlinksldjump">
                            <a:extLst>
                              <a:ext uri="{A12FA001-AC4F-418D-AE19-62706E023703}">
                                <ahyp:hlinkClr xmlns:ahyp="http://schemas.microsoft.com/office/drawing/2018/hyperlinkcolor" val="tx"/>
                              </a:ext>
                            </a:extLst>
                          </a:hlinkClick>
                        </a:rPr>
                        <a:t>400</a:t>
                      </a:r>
                      <a:endParaRPr lang="en-US" sz="1800" dirty="0">
                        <a:solidFill>
                          <a:srgbClr val="FFFF00"/>
                        </a:solidFill>
                      </a:endParaRPr>
                    </a:p>
                  </a:txBody>
                  <a:tcPr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algn="ctr"/>
                      <a:r>
                        <a:rPr lang="en-US" sz="1800" dirty="0">
                          <a:solidFill>
                            <a:srgbClr val="FFFF00"/>
                          </a:solidFill>
                          <a:hlinkClick r:id="rId16" action="ppaction://hlinksldjump">
                            <a:extLst>
                              <a:ext uri="{A12FA001-AC4F-418D-AE19-62706E023703}">
                                <ahyp:hlinkClr xmlns:ahyp="http://schemas.microsoft.com/office/drawing/2018/hyperlinkcolor" val="tx"/>
                              </a:ext>
                            </a:extLst>
                          </a:hlinkClick>
                        </a:rPr>
                        <a:t>400</a:t>
                      </a:r>
                      <a:endParaRPr lang="en-US" sz="1800" dirty="0">
                        <a:solidFill>
                          <a:srgbClr val="FFFF00"/>
                        </a:solidFill>
                      </a:endParaRPr>
                    </a:p>
                  </a:txBody>
                  <a:tcPr anchor="ctr">
                    <a:lnL w="12700" cap="flat" cmpd="sng" algn="ctr">
                      <a:solidFill>
                        <a:srgbClr val="FFFF00"/>
                      </a:solidFill>
                      <a:prstDash val="solid"/>
                      <a:round/>
                      <a:headEnd type="none" w="med" len="med"/>
                      <a:tailEnd type="none" w="med" len="med"/>
                    </a:lnL>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algn="ctr"/>
                      <a:r>
                        <a:rPr lang="en-US" sz="1800" dirty="0">
                          <a:solidFill>
                            <a:srgbClr val="FFFF00"/>
                          </a:solidFill>
                          <a:hlinkClick r:id="rId17" action="ppaction://hlinksldjump">
                            <a:extLst>
                              <a:ext uri="{A12FA001-AC4F-418D-AE19-62706E023703}">
                                <ahyp:hlinkClr xmlns:ahyp="http://schemas.microsoft.com/office/drawing/2018/hyperlinkcolor" val="tx"/>
                              </a:ext>
                            </a:extLst>
                          </a:hlinkClick>
                        </a:rPr>
                        <a:t>400</a:t>
                      </a:r>
                      <a:endParaRPr lang="en-US" sz="1800" dirty="0">
                        <a:solidFill>
                          <a:srgbClr val="FFFF00"/>
                        </a:solidFill>
                      </a:endParaRPr>
                    </a:p>
                  </a:txBody>
                  <a:tcPr anchor="ctr">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algn="ctr"/>
                      <a:r>
                        <a:rPr lang="en-US" sz="1800" dirty="0">
                          <a:solidFill>
                            <a:srgbClr val="FFFF00"/>
                          </a:solidFill>
                          <a:hlinkClick r:id="rId18" action="ppaction://hlinksldjump">
                            <a:extLst>
                              <a:ext uri="{A12FA001-AC4F-418D-AE19-62706E023703}">
                                <ahyp:hlinkClr xmlns:ahyp="http://schemas.microsoft.com/office/drawing/2018/hyperlinkcolor" val="tx"/>
                              </a:ext>
                            </a:extLst>
                          </a:hlinkClick>
                        </a:rPr>
                        <a:t>400</a:t>
                      </a:r>
                      <a:endParaRPr lang="en-US" sz="1800" dirty="0">
                        <a:solidFill>
                          <a:srgbClr val="FFFF00"/>
                        </a:solidFill>
                      </a:endParaRPr>
                    </a:p>
                  </a:txBody>
                  <a:tcPr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tc>
                  <a:txBody>
                    <a:bodyPr/>
                    <a:lstStyle/>
                    <a:p>
                      <a:pPr algn="ctr"/>
                      <a:r>
                        <a:rPr lang="en-US" sz="1800" dirty="0">
                          <a:solidFill>
                            <a:srgbClr val="FFFF00"/>
                          </a:solidFill>
                          <a:hlinkClick r:id="rId19" action="ppaction://hlinksldjump">
                            <a:extLst>
                              <a:ext uri="{A12FA001-AC4F-418D-AE19-62706E023703}">
                                <ahyp:hlinkClr xmlns:ahyp="http://schemas.microsoft.com/office/drawing/2018/hyperlinkcolor" val="tx"/>
                              </a:ext>
                            </a:extLst>
                          </a:hlinkClick>
                        </a:rPr>
                        <a:t>400</a:t>
                      </a:r>
                      <a:endParaRPr lang="en-US" sz="1800" dirty="0">
                        <a:solidFill>
                          <a:srgbClr val="FFFF00"/>
                        </a:solidFill>
                      </a:endParaRPr>
                    </a:p>
                  </a:txBody>
                  <a:tcPr anchor="ctr">
                    <a:lnL w="12700" cap="flat" cmpd="sng" algn="ctr">
                      <a:solidFill>
                        <a:srgbClr val="FFFF00"/>
                      </a:solidFill>
                      <a:prstDash val="solid"/>
                      <a:round/>
                      <a:headEnd type="none" w="med" len="med"/>
                      <a:tailEnd type="none" w="med" len="med"/>
                    </a:lnL>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noFill/>
                  </a:tcPr>
                </a:tc>
                <a:extLst>
                  <a:ext uri="{0D108BD9-81ED-4DB2-BD59-A6C34878D82A}">
                    <a16:rowId xmlns:a16="http://schemas.microsoft.com/office/drawing/2014/main" val="10004"/>
                  </a:ext>
                </a:extLst>
              </a:tr>
              <a:tr h="1079500">
                <a:tc>
                  <a:txBody>
                    <a:bodyPr/>
                    <a:lstStyle/>
                    <a:p>
                      <a:pPr algn="ctr"/>
                      <a:r>
                        <a:rPr lang="en-US" sz="1800" dirty="0">
                          <a:solidFill>
                            <a:srgbClr val="FFFF00"/>
                          </a:solidFill>
                          <a:hlinkClick r:id="rId20" action="ppaction://hlinksldjump">
                            <a:extLst>
                              <a:ext uri="{A12FA001-AC4F-418D-AE19-62706E023703}">
                                <ahyp:hlinkClr xmlns:ahyp="http://schemas.microsoft.com/office/drawing/2018/hyperlinkcolor" val="tx"/>
                              </a:ext>
                            </a:extLst>
                          </a:hlinkClick>
                        </a:rPr>
                        <a:t>500</a:t>
                      </a:r>
                      <a:endParaRPr lang="en-US" sz="1800" dirty="0">
                        <a:solidFill>
                          <a:srgbClr val="FFFF00"/>
                        </a:solidFill>
                      </a:endParaRPr>
                    </a:p>
                  </a:txBody>
                  <a:tcPr anchor="ctr">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noFill/>
                  </a:tcPr>
                </a:tc>
                <a:tc>
                  <a:txBody>
                    <a:bodyPr/>
                    <a:lstStyle/>
                    <a:p>
                      <a:pPr algn="ctr"/>
                      <a:r>
                        <a:rPr lang="en-US" sz="1800" dirty="0">
                          <a:solidFill>
                            <a:srgbClr val="FFFF00"/>
                          </a:solidFill>
                          <a:hlinkClick r:id="rId21" action="ppaction://hlinksldjump">
                            <a:extLst>
                              <a:ext uri="{A12FA001-AC4F-418D-AE19-62706E023703}">
                                <ahyp:hlinkClr xmlns:ahyp="http://schemas.microsoft.com/office/drawing/2018/hyperlinkcolor" val="tx"/>
                              </a:ext>
                            </a:extLst>
                          </a:hlinkClick>
                        </a:rPr>
                        <a:t>500</a:t>
                      </a:r>
                      <a:endParaRPr lang="en-US" sz="1800" dirty="0">
                        <a:solidFill>
                          <a:srgbClr val="FFFF00"/>
                        </a:solidFill>
                      </a:endParaRPr>
                    </a:p>
                  </a:txBody>
                  <a:tcPr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noFill/>
                  </a:tcPr>
                </a:tc>
                <a:tc>
                  <a:txBody>
                    <a:bodyPr/>
                    <a:lstStyle/>
                    <a:p>
                      <a:pPr algn="ctr"/>
                      <a:r>
                        <a:rPr lang="en-US" sz="1800" dirty="0">
                          <a:solidFill>
                            <a:srgbClr val="FFFF00"/>
                          </a:solidFill>
                          <a:hlinkClick r:id="rId22" action="ppaction://hlinksldjump">
                            <a:extLst>
                              <a:ext uri="{A12FA001-AC4F-418D-AE19-62706E023703}">
                                <ahyp:hlinkClr xmlns:ahyp="http://schemas.microsoft.com/office/drawing/2018/hyperlinkcolor" val="tx"/>
                              </a:ext>
                            </a:extLst>
                          </a:hlinkClick>
                        </a:rPr>
                        <a:t>500</a:t>
                      </a:r>
                      <a:endParaRPr lang="en-US" sz="1800" dirty="0">
                        <a:solidFill>
                          <a:srgbClr val="FFFF00"/>
                        </a:solidFill>
                      </a:endParaRPr>
                    </a:p>
                  </a:txBody>
                  <a:tcPr anchor="ctr">
                    <a:lnL w="12700" cap="flat" cmpd="sng" algn="ctr">
                      <a:solidFill>
                        <a:srgbClr val="FFFF00"/>
                      </a:solidFill>
                      <a:prstDash val="solid"/>
                      <a:round/>
                      <a:headEnd type="none" w="med" len="med"/>
                      <a:tailEnd type="none" w="med" len="med"/>
                    </a:lnL>
                    <a:lnT w="12700" cap="flat" cmpd="sng" algn="ctr">
                      <a:solidFill>
                        <a:srgbClr val="FFFF00"/>
                      </a:solidFill>
                      <a:prstDash val="solid"/>
                      <a:round/>
                      <a:headEnd type="none" w="med" len="med"/>
                      <a:tailEnd type="none" w="med" len="med"/>
                    </a:lnT>
                    <a:noFill/>
                  </a:tcPr>
                </a:tc>
                <a:tc>
                  <a:txBody>
                    <a:bodyPr/>
                    <a:lstStyle/>
                    <a:p>
                      <a:pPr algn="ctr"/>
                      <a:r>
                        <a:rPr lang="en-US" sz="1800" dirty="0">
                          <a:solidFill>
                            <a:srgbClr val="FFFF00"/>
                          </a:solidFill>
                          <a:hlinkClick r:id="rId23" action="ppaction://hlinksldjump">
                            <a:extLst>
                              <a:ext uri="{A12FA001-AC4F-418D-AE19-62706E023703}">
                                <ahyp:hlinkClr xmlns:ahyp="http://schemas.microsoft.com/office/drawing/2018/hyperlinkcolor" val="tx"/>
                              </a:ext>
                            </a:extLst>
                          </a:hlinkClick>
                        </a:rPr>
                        <a:t>500</a:t>
                      </a:r>
                      <a:endParaRPr lang="en-US" sz="1800" dirty="0">
                        <a:solidFill>
                          <a:srgbClr val="FFFF00"/>
                        </a:solidFill>
                      </a:endParaRPr>
                    </a:p>
                  </a:txBody>
                  <a:tcPr anchor="ctr">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noFill/>
                  </a:tcPr>
                </a:tc>
                <a:tc>
                  <a:txBody>
                    <a:bodyPr/>
                    <a:lstStyle/>
                    <a:p>
                      <a:pPr algn="ctr"/>
                      <a:r>
                        <a:rPr lang="en-US" sz="1800" dirty="0">
                          <a:solidFill>
                            <a:srgbClr val="FFFF00"/>
                          </a:solidFill>
                          <a:hlinkClick r:id="rId24" action="ppaction://hlinksldjump">
                            <a:extLst>
                              <a:ext uri="{A12FA001-AC4F-418D-AE19-62706E023703}">
                                <ahyp:hlinkClr xmlns:ahyp="http://schemas.microsoft.com/office/drawing/2018/hyperlinkcolor" val="tx"/>
                              </a:ext>
                            </a:extLst>
                          </a:hlinkClick>
                        </a:rPr>
                        <a:t>500</a:t>
                      </a:r>
                      <a:endParaRPr lang="en-US" sz="1800" dirty="0">
                        <a:solidFill>
                          <a:srgbClr val="FFFF00"/>
                        </a:solidFill>
                      </a:endParaRPr>
                    </a:p>
                  </a:txBody>
                  <a:tcPr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noFill/>
                  </a:tcPr>
                </a:tc>
                <a:tc>
                  <a:txBody>
                    <a:bodyPr/>
                    <a:lstStyle/>
                    <a:p>
                      <a:pPr algn="ctr"/>
                      <a:r>
                        <a:rPr lang="en-US" sz="1800" dirty="0">
                          <a:solidFill>
                            <a:srgbClr val="FFFF00"/>
                          </a:solidFill>
                          <a:hlinkClick r:id="rId25" action="ppaction://hlinksldjump">
                            <a:extLst>
                              <a:ext uri="{A12FA001-AC4F-418D-AE19-62706E023703}">
                                <ahyp:hlinkClr xmlns:ahyp="http://schemas.microsoft.com/office/drawing/2018/hyperlinkcolor" val="tx"/>
                              </a:ext>
                            </a:extLst>
                          </a:hlinkClick>
                        </a:rPr>
                        <a:t>500</a:t>
                      </a:r>
                      <a:endParaRPr lang="en-US" sz="1800" dirty="0">
                        <a:solidFill>
                          <a:srgbClr val="FFFF00"/>
                        </a:solidFill>
                      </a:endParaRPr>
                    </a:p>
                  </a:txBody>
                  <a:tcPr anchor="ctr">
                    <a:lnL w="12700" cap="flat" cmpd="sng" algn="ctr">
                      <a:solidFill>
                        <a:srgbClr val="FFFF00"/>
                      </a:solidFill>
                      <a:prstDash val="solid"/>
                      <a:round/>
                      <a:headEnd type="none" w="med" len="med"/>
                      <a:tailEnd type="none" w="med" len="med"/>
                    </a:lnL>
                    <a:lnT w="12700" cap="flat" cmpd="sng" algn="ctr">
                      <a:solidFill>
                        <a:srgbClr val="FFFF00"/>
                      </a:solidFill>
                      <a:prstDash val="solid"/>
                      <a:round/>
                      <a:headEnd type="none" w="med" len="med"/>
                      <a:tailEnd type="none" w="med" len="med"/>
                    </a:lnT>
                    <a:noFill/>
                  </a:tcPr>
                </a:tc>
                <a:extLst>
                  <a:ext uri="{0D108BD9-81ED-4DB2-BD59-A6C34878D82A}">
                    <a16:rowId xmlns:a16="http://schemas.microsoft.com/office/drawing/2014/main" val="10005"/>
                  </a:ext>
                </a:extLst>
              </a:tr>
            </a:tbl>
          </a:graphicData>
        </a:graphic>
      </p:graphicFrame>
      <p:sp>
        <p:nvSpPr>
          <p:cNvPr id="2" name="TextBox 1">
            <a:hlinkClick r:id="rId26" action="ppaction://hlinksldjump"/>
          </p:cNvPr>
          <p:cNvSpPr txBox="1"/>
          <p:nvPr/>
        </p:nvSpPr>
        <p:spPr>
          <a:xfrm>
            <a:off x="1981200" y="1597068"/>
            <a:ext cx="990600" cy="381000"/>
          </a:xfrm>
          <a:prstGeom prst="rect">
            <a:avLst/>
          </a:prstGeom>
          <a:noFill/>
        </p:spPr>
        <p:txBody>
          <a:bodyPr wrap="square" rtlCol="0">
            <a:spAutoFit/>
          </a:bodyPr>
          <a:lstStyle/>
          <a:p>
            <a:pPr algn="ctr"/>
            <a:r>
              <a:rPr lang="en-US" u="sng" dirty="0">
                <a:solidFill>
                  <a:srgbClr val="FFFF00"/>
                </a:solidFill>
              </a:rPr>
              <a:t>100</a:t>
            </a:r>
          </a:p>
        </p:txBody>
      </p:sp>
      <p:sp>
        <p:nvSpPr>
          <p:cNvPr id="3" name="TextBox 2">
            <a:hlinkClick r:id="rId27" action="ppaction://hlinksldjump"/>
          </p:cNvPr>
          <p:cNvSpPr txBox="1"/>
          <p:nvPr/>
        </p:nvSpPr>
        <p:spPr>
          <a:xfrm>
            <a:off x="2041742" y="3799562"/>
            <a:ext cx="762000" cy="369332"/>
          </a:xfrm>
          <a:prstGeom prst="rect">
            <a:avLst/>
          </a:prstGeom>
          <a:noFill/>
        </p:spPr>
        <p:txBody>
          <a:bodyPr wrap="square" rtlCol="0">
            <a:spAutoFit/>
          </a:bodyPr>
          <a:lstStyle/>
          <a:p>
            <a:pPr algn="ctr"/>
            <a:r>
              <a:rPr lang="en-US" u="sng" dirty="0">
                <a:solidFill>
                  <a:srgbClr val="FFFF00"/>
                </a:solidFill>
              </a:rPr>
              <a:t>300</a:t>
            </a:r>
          </a:p>
        </p:txBody>
      </p:sp>
      <p:sp>
        <p:nvSpPr>
          <p:cNvPr id="5" name="TextBox 4">
            <a:hlinkClick r:id="rId28" action="ppaction://hlinksldjump"/>
          </p:cNvPr>
          <p:cNvSpPr txBox="1"/>
          <p:nvPr/>
        </p:nvSpPr>
        <p:spPr>
          <a:xfrm>
            <a:off x="3505200" y="3799562"/>
            <a:ext cx="762000" cy="369332"/>
          </a:xfrm>
          <a:prstGeom prst="rect">
            <a:avLst/>
          </a:prstGeom>
          <a:noFill/>
        </p:spPr>
        <p:txBody>
          <a:bodyPr wrap="square" rtlCol="0">
            <a:spAutoFit/>
          </a:bodyPr>
          <a:lstStyle/>
          <a:p>
            <a:pPr algn="ctr"/>
            <a:r>
              <a:rPr lang="en-US" u="sng" dirty="0">
                <a:solidFill>
                  <a:srgbClr val="FFFF00"/>
                </a:solidFill>
              </a:rPr>
              <a:t>300</a:t>
            </a:r>
          </a:p>
        </p:txBody>
      </p:sp>
      <p:sp>
        <p:nvSpPr>
          <p:cNvPr id="6" name="TextBox 5">
            <a:hlinkClick r:id="rId29" action="ppaction://hlinksldjump"/>
          </p:cNvPr>
          <p:cNvSpPr txBox="1"/>
          <p:nvPr/>
        </p:nvSpPr>
        <p:spPr>
          <a:xfrm>
            <a:off x="4953000" y="3799562"/>
            <a:ext cx="762000" cy="369332"/>
          </a:xfrm>
          <a:prstGeom prst="rect">
            <a:avLst/>
          </a:prstGeom>
          <a:noFill/>
        </p:spPr>
        <p:txBody>
          <a:bodyPr wrap="square" rtlCol="0">
            <a:spAutoFit/>
          </a:bodyPr>
          <a:lstStyle/>
          <a:p>
            <a:pPr algn="ctr"/>
            <a:r>
              <a:rPr lang="en-US" u="sng" dirty="0">
                <a:solidFill>
                  <a:srgbClr val="FFFF00"/>
                </a:solidFill>
              </a:rPr>
              <a:t>300</a:t>
            </a:r>
          </a:p>
        </p:txBody>
      </p:sp>
      <p:sp>
        <p:nvSpPr>
          <p:cNvPr id="7" name="TextBox 6">
            <a:hlinkClick r:id="rId30" action="ppaction://hlinksldjump"/>
          </p:cNvPr>
          <p:cNvSpPr txBox="1"/>
          <p:nvPr/>
        </p:nvSpPr>
        <p:spPr>
          <a:xfrm>
            <a:off x="6324600" y="3799562"/>
            <a:ext cx="762000" cy="369332"/>
          </a:xfrm>
          <a:prstGeom prst="rect">
            <a:avLst/>
          </a:prstGeom>
          <a:noFill/>
        </p:spPr>
        <p:txBody>
          <a:bodyPr wrap="square" rtlCol="0">
            <a:spAutoFit/>
          </a:bodyPr>
          <a:lstStyle/>
          <a:p>
            <a:pPr algn="ctr"/>
            <a:r>
              <a:rPr lang="en-US" u="sng" dirty="0">
                <a:solidFill>
                  <a:srgbClr val="FFFF00"/>
                </a:solidFill>
              </a:rPr>
              <a:t>300</a:t>
            </a:r>
          </a:p>
        </p:txBody>
      </p:sp>
      <p:sp>
        <p:nvSpPr>
          <p:cNvPr id="8" name="TextBox 7">
            <a:hlinkClick r:id="rId31" action="ppaction://hlinksldjump"/>
          </p:cNvPr>
          <p:cNvSpPr txBox="1"/>
          <p:nvPr/>
        </p:nvSpPr>
        <p:spPr>
          <a:xfrm>
            <a:off x="7772400" y="3799562"/>
            <a:ext cx="762000" cy="369332"/>
          </a:xfrm>
          <a:prstGeom prst="rect">
            <a:avLst/>
          </a:prstGeom>
          <a:noFill/>
        </p:spPr>
        <p:txBody>
          <a:bodyPr wrap="square" rtlCol="0">
            <a:spAutoFit/>
          </a:bodyPr>
          <a:lstStyle/>
          <a:p>
            <a:pPr algn="ctr"/>
            <a:r>
              <a:rPr lang="en-US" u="sng" dirty="0">
                <a:solidFill>
                  <a:srgbClr val="FFFF00"/>
                </a:solidFill>
              </a:rPr>
              <a:t>300</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10" fill="hold"/>
                                        <p:tgtEl>
                                          <p:spTgt spid="2"/>
                                        </p:tgtEl>
                                        <p:attrNameLst>
                                          <p:attrName>style.color</p:attrName>
                                        </p:attrNameLst>
                                      </p:cBhvr>
                                      <p:to>
                                        <a:srgbClr val="7030A0"/>
                                      </p:to>
                                    </p:animClr>
                                  </p:childTnLst>
                                </p:cTn>
                              </p:par>
                            </p:childTnLst>
                          </p:cTn>
                        </p:par>
                      </p:childTnLst>
                    </p:cTn>
                  </p:par>
                </p:childTnLst>
              </p:cTn>
              <p:nextCondLst>
                <p:cond evt="onClick" delay="0">
                  <p:tgtEl>
                    <p:spTgt spid="2"/>
                  </p:tgtEl>
                </p:cond>
              </p:nextCondLst>
            </p:seq>
            <p:seq concurrent="1" nextAc="seek">
              <p:cTn id="7" restart="whenNotActive" fill="hold" evtFilter="cancelBubble" nodeType="interactiveSeq">
                <p:stCondLst>
                  <p:cond evt="onClick" delay="0">
                    <p:tgtEl>
                      <p:spTgt spid="3"/>
                    </p:tgtEl>
                  </p:cond>
                </p:stCondLst>
                <p:endSync evt="end" delay="0">
                  <p:rtn val="all"/>
                </p:endSync>
                <p:childTnLst>
                  <p:par>
                    <p:cTn id="8" fill="hold">
                      <p:stCondLst>
                        <p:cond delay="0"/>
                      </p:stCondLst>
                      <p:childTnLst>
                        <p:par>
                          <p:cTn id="9" fill="hold">
                            <p:stCondLst>
                              <p:cond delay="0"/>
                            </p:stCondLst>
                            <p:childTnLst>
                              <p:par>
                                <p:cTn id="10" presetID="3" presetClass="emph" presetSubtype="2" fill="hold" grpId="0" nodeType="clickEffect">
                                  <p:stCondLst>
                                    <p:cond delay="0"/>
                                  </p:stCondLst>
                                  <p:childTnLst>
                                    <p:animClr clrSpc="rgb" dir="cw">
                                      <p:cBhvr override="childStyle">
                                        <p:cTn id="11" dur="10" fill="hold"/>
                                        <p:tgtEl>
                                          <p:spTgt spid="3"/>
                                        </p:tgtEl>
                                        <p:attrNameLst>
                                          <p:attrName>style.color</p:attrName>
                                        </p:attrNameLst>
                                      </p:cBhvr>
                                      <p:to>
                                        <a:srgbClr val="7030A0"/>
                                      </p:to>
                                    </p:animClr>
                                  </p:childTnLst>
                                </p:cTn>
                              </p:par>
                            </p:childTnLst>
                          </p:cTn>
                        </p:par>
                      </p:childTnLst>
                    </p:cTn>
                  </p:par>
                </p:childTnLst>
              </p:cTn>
              <p:nextCondLst>
                <p:cond evt="onClick" delay="0">
                  <p:tgtEl>
                    <p:spTgt spid="3"/>
                  </p:tgtEl>
                </p:cond>
              </p:nextCondLst>
            </p:seq>
            <p:seq concurrent="1" nextAc="seek">
              <p:cTn id="12" restart="whenNotActive" fill="hold" evtFilter="cancelBubble" nodeType="interactiveSeq">
                <p:stCondLst>
                  <p:cond evt="onClick" delay="0">
                    <p:tgtEl>
                      <p:spTgt spid="5"/>
                    </p:tgtEl>
                  </p:cond>
                </p:stCondLst>
                <p:endSync evt="end" delay="0">
                  <p:rtn val="all"/>
                </p:endSync>
                <p:childTnLst>
                  <p:par>
                    <p:cTn id="13" fill="hold">
                      <p:stCondLst>
                        <p:cond delay="0"/>
                      </p:stCondLst>
                      <p:childTnLst>
                        <p:par>
                          <p:cTn id="14" fill="hold">
                            <p:stCondLst>
                              <p:cond delay="0"/>
                            </p:stCondLst>
                            <p:childTnLst>
                              <p:par>
                                <p:cTn id="15" presetID="3" presetClass="emph" presetSubtype="2" fill="hold" grpId="0" nodeType="clickEffect">
                                  <p:stCondLst>
                                    <p:cond delay="0"/>
                                  </p:stCondLst>
                                  <p:childTnLst>
                                    <p:animClr clrSpc="rgb" dir="cw">
                                      <p:cBhvr override="childStyle">
                                        <p:cTn id="16" dur="10" fill="hold"/>
                                        <p:tgtEl>
                                          <p:spTgt spid="5"/>
                                        </p:tgtEl>
                                        <p:attrNameLst>
                                          <p:attrName>style.color</p:attrName>
                                        </p:attrNameLst>
                                      </p:cBhvr>
                                      <p:to>
                                        <a:srgbClr val="7030A0"/>
                                      </p:to>
                                    </p:animClr>
                                  </p:childTnLst>
                                </p:cTn>
                              </p:par>
                            </p:childTnLst>
                          </p:cTn>
                        </p:par>
                      </p:childTnLst>
                    </p:cTn>
                  </p:par>
                </p:childTnLst>
              </p:cTn>
              <p:nextCondLst>
                <p:cond evt="onClick" delay="0">
                  <p:tgtEl>
                    <p:spTgt spid="5"/>
                  </p:tgtEl>
                </p:cond>
              </p:nextCondLst>
            </p:seq>
            <p:seq concurrent="1" nextAc="seek">
              <p:cTn id="17" restart="whenNotActive" fill="hold" evtFilter="cancelBubble" nodeType="interactiveSeq">
                <p:stCondLst>
                  <p:cond evt="onClick" delay="0">
                    <p:tgtEl>
                      <p:spTgt spid="6"/>
                    </p:tgtEl>
                  </p:cond>
                </p:stCondLst>
                <p:endSync evt="end" delay="0">
                  <p:rtn val="all"/>
                </p:endSync>
                <p:childTnLst>
                  <p:par>
                    <p:cTn id="18" fill="hold">
                      <p:stCondLst>
                        <p:cond delay="0"/>
                      </p:stCondLst>
                      <p:childTnLst>
                        <p:par>
                          <p:cTn id="19" fill="hold">
                            <p:stCondLst>
                              <p:cond delay="0"/>
                            </p:stCondLst>
                            <p:childTnLst>
                              <p:par>
                                <p:cTn id="20" presetID="3" presetClass="emph" presetSubtype="2" fill="hold" grpId="0" nodeType="clickEffect">
                                  <p:stCondLst>
                                    <p:cond delay="0"/>
                                  </p:stCondLst>
                                  <p:childTnLst>
                                    <p:animClr clrSpc="rgb" dir="cw">
                                      <p:cBhvr override="childStyle">
                                        <p:cTn id="21" dur="10" fill="hold"/>
                                        <p:tgtEl>
                                          <p:spTgt spid="6"/>
                                        </p:tgtEl>
                                        <p:attrNameLst>
                                          <p:attrName>style.color</p:attrName>
                                        </p:attrNameLst>
                                      </p:cBhvr>
                                      <p:to>
                                        <a:srgbClr val="7030A0"/>
                                      </p:to>
                                    </p:animClr>
                                  </p:childTnLst>
                                </p:cTn>
                              </p:par>
                            </p:childTnLst>
                          </p:cTn>
                        </p:par>
                      </p:childTnLst>
                    </p:cTn>
                  </p:par>
                </p:childTnLst>
              </p:cTn>
              <p:nextCondLst>
                <p:cond evt="onClick" delay="0">
                  <p:tgtEl>
                    <p:spTgt spid="6"/>
                  </p:tgtEl>
                </p:cond>
              </p:nextCondLst>
            </p:seq>
            <p:seq concurrent="1" nextAc="seek">
              <p:cTn id="22" restart="whenNotActive" fill="hold" evtFilter="cancelBubble" nodeType="interactiveSeq">
                <p:stCondLst>
                  <p:cond evt="onClick" delay="0">
                    <p:tgtEl>
                      <p:spTgt spid="7"/>
                    </p:tgtEl>
                  </p:cond>
                </p:stCondLst>
                <p:endSync evt="end" delay="0">
                  <p:rtn val="all"/>
                </p:endSync>
                <p:childTnLst>
                  <p:par>
                    <p:cTn id="23" fill="hold">
                      <p:stCondLst>
                        <p:cond delay="0"/>
                      </p:stCondLst>
                      <p:childTnLst>
                        <p:par>
                          <p:cTn id="24" fill="hold">
                            <p:stCondLst>
                              <p:cond delay="0"/>
                            </p:stCondLst>
                            <p:childTnLst>
                              <p:par>
                                <p:cTn id="25" presetID="3" presetClass="emph" presetSubtype="2" fill="hold" grpId="0" nodeType="clickEffect">
                                  <p:stCondLst>
                                    <p:cond delay="0"/>
                                  </p:stCondLst>
                                  <p:childTnLst>
                                    <p:animClr clrSpc="rgb" dir="cw">
                                      <p:cBhvr override="childStyle">
                                        <p:cTn id="26" dur="10" fill="hold"/>
                                        <p:tgtEl>
                                          <p:spTgt spid="7"/>
                                        </p:tgtEl>
                                        <p:attrNameLst>
                                          <p:attrName>style.color</p:attrName>
                                        </p:attrNameLst>
                                      </p:cBhvr>
                                      <p:to>
                                        <a:srgbClr val="7030A0"/>
                                      </p:to>
                                    </p:animClr>
                                  </p:childTnLst>
                                </p:cTn>
                              </p:par>
                            </p:childTnLst>
                          </p:cTn>
                        </p:par>
                      </p:childTnLst>
                    </p:cTn>
                  </p:par>
                </p:childTnLst>
              </p:cTn>
              <p:nextCondLst>
                <p:cond evt="onClick" delay="0">
                  <p:tgtEl>
                    <p:spTgt spid="7"/>
                  </p:tgtEl>
                </p:cond>
              </p:nextCondLst>
            </p:seq>
            <p:seq concurrent="1" nextAc="seek">
              <p:cTn id="27" restart="whenNotActive" fill="hold" evtFilter="cancelBubble" nodeType="interactiveSeq">
                <p:stCondLst>
                  <p:cond evt="onClick" delay="0">
                    <p:tgtEl>
                      <p:spTgt spid="8"/>
                    </p:tgtEl>
                  </p:cond>
                </p:stCondLst>
                <p:endSync evt="end" delay="0">
                  <p:rtn val="all"/>
                </p:endSync>
                <p:childTnLst>
                  <p:par>
                    <p:cTn id="28" fill="hold">
                      <p:stCondLst>
                        <p:cond delay="0"/>
                      </p:stCondLst>
                      <p:childTnLst>
                        <p:par>
                          <p:cTn id="29" fill="hold">
                            <p:stCondLst>
                              <p:cond delay="0"/>
                            </p:stCondLst>
                            <p:childTnLst>
                              <p:par>
                                <p:cTn id="30" presetID="3" presetClass="emph" presetSubtype="2" fill="hold" grpId="0" nodeType="clickEffect">
                                  <p:stCondLst>
                                    <p:cond delay="0"/>
                                  </p:stCondLst>
                                  <p:childTnLst>
                                    <p:animClr clrSpc="rgb" dir="cw">
                                      <p:cBhvr override="childStyle">
                                        <p:cTn id="31" dur="10" fill="hold"/>
                                        <p:tgtEl>
                                          <p:spTgt spid="8"/>
                                        </p:tgtEl>
                                        <p:attrNameLst>
                                          <p:attrName>style.color</p:attrName>
                                        </p:attrNameLst>
                                      </p:cBhvr>
                                      <p:to>
                                        <a:srgbClr val="7030A0"/>
                                      </p:to>
                                    </p:animClr>
                                  </p:childTnLst>
                                </p:cTn>
                              </p:par>
                            </p:childTnLst>
                          </p:cTn>
                        </p:par>
                      </p:childTnLst>
                    </p:cTn>
                  </p:par>
                </p:childTnLst>
              </p:cTn>
              <p:nextCondLst>
                <p:cond evt="onClick" delay="0">
                  <p:tgtEl>
                    <p:spTgt spid="8"/>
                  </p:tgtEl>
                </p:cond>
              </p:nextCondLst>
            </p:seq>
          </p:childTnLst>
        </p:cTn>
      </p:par>
    </p:tnLst>
    <p:bldLst>
      <p:bldP spid="2" grpId="0"/>
      <p:bldP spid="3" grpId="0"/>
      <p:bldP spid="5" grpId="0"/>
      <p:bldP spid="6" grpId="0"/>
      <p:bldP spid="7" grpId="0"/>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dirty="0">
                <a:solidFill>
                  <a:srgbClr val="FFFF00"/>
                </a:solidFill>
              </a:rPr>
              <a:t>Statistics - $500</a:t>
            </a:r>
          </a:p>
        </p:txBody>
      </p:sp>
      <mc:AlternateContent xmlns:mc="http://schemas.openxmlformats.org/markup-compatibility/2006">
        <mc:Choice xmlns:a14="http://schemas.microsoft.com/office/drawing/2010/main" Requires="a14">
          <p:sp>
            <p:nvSpPr>
              <p:cNvPr id="2" name="Content Placeholder 1"/>
              <p:cNvSpPr>
                <a:spLocks noGrp="1"/>
              </p:cNvSpPr>
              <p:nvPr>
                <p:ph idx="1"/>
              </p:nvPr>
            </p:nvSpPr>
            <p:spPr/>
            <p:txBody>
              <a:bodyPr/>
              <a:lstStyle/>
              <a:p>
                <a:pPr marL="0" indent="0">
                  <a:buNone/>
                </a:pPr>
                <a:r>
                  <a:rPr lang="en-US" dirty="0">
                    <a:solidFill>
                      <a:srgbClr val="FFFF00"/>
                    </a:solidFill>
                  </a:rPr>
                  <a:t>Q: The following pdf is typically used to represent frequency of claims and relies on a single parameter, lamba, which describes the periodic frequency of events.</a:t>
                </a:r>
                <a:endParaRPr lang="en-US" b="0" i="1" dirty="0">
                  <a:solidFill>
                    <a:srgbClr val="FFFF00"/>
                  </a:solidFill>
                  <a:latin typeface="Cambria Math"/>
                </a:endParaRPr>
              </a:p>
              <a:p>
                <a:pPr marL="0" indent="0">
                  <a:buNone/>
                </a:pPr>
                <a14:m>
                  <m:oMathPara xmlns:m="http://schemas.openxmlformats.org/officeDocument/2006/math">
                    <m:oMathParaPr>
                      <m:jc m:val="centerGroup"/>
                    </m:oMathParaPr>
                    <m:oMath xmlns:m="http://schemas.openxmlformats.org/officeDocument/2006/math">
                      <m:r>
                        <a:rPr lang="en-US" b="0" i="1" smtClean="0">
                          <a:solidFill>
                            <a:srgbClr val="FFFF00"/>
                          </a:solidFill>
                          <a:latin typeface="Cambria Math"/>
                        </a:rPr>
                        <m:t>𝑓</m:t>
                      </m:r>
                      <m:d>
                        <m:dPr>
                          <m:ctrlPr>
                            <a:rPr lang="en-US" b="0" i="1" smtClean="0">
                              <a:solidFill>
                                <a:srgbClr val="FFFF00"/>
                              </a:solidFill>
                              <a:latin typeface="Cambria Math" panose="02040503050406030204" pitchFamily="18" charset="0"/>
                            </a:rPr>
                          </m:ctrlPr>
                        </m:dPr>
                        <m:e>
                          <m:r>
                            <a:rPr lang="en-US" b="0" i="1" smtClean="0">
                              <a:solidFill>
                                <a:srgbClr val="FFFF00"/>
                              </a:solidFill>
                              <a:latin typeface="Cambria Math"/>
                            </a:rPr>
                            <m:t>𝑘</m:t>
                          </m:r>
                          <m:r>
                            <a:rPr lang="en-US" b="0" i="1" smtClean="0">
                              <a:solidFill>
                                <a:srgbClr val="FFFF00"/>
                              </a:solidFill>
                              <a:latin typeface="Cambria Math"/>
                            </a:rPr>
                            <m:t>;</m:t>
                          </m:r>
                          <m:r>
                            <a:rPr lang="en-US" b="0" i="1" smtClean="0">
                              <a:solidFill>
                                <a:srgbClr val="FFFF00"/>
                              </a:solidFill>
                              <a:latin typeface="Cambria Math"/>
                              <a:ea typeface="Cambria Math"/>
                            </a:rPr>
                            <m:t>𝜆</m:t>
                          </m:r>
                        </m:e>
                      </m:d>
                      <m:r>
                        <a:rPr lang="en-US" b="0" i="1" smtClean="0">
                          <a:solidFill>
                            <a:srgbClr val="FFFF00"/>
                          </a:solidFill>
                          <a:latin typeface="Cambria Math"/>
                          <a:ea typeface="Cambria Math"/>
                        </a:rPr>
                        <m:t>=</m:t>
                      </m:r>
                      <m:f>
                        <m:fPr>
                          <m:ctrlPr>
                            <a:rPr lang="en-US" b="0" i="1" smtClean="0">
                              <a:solidFill>
                                <a:srgbClr val="FFFF00"/>
                              </a:solidFill>
                              <a:latin typeface="Cambria Math" panose="02040503050406030204" pitchFamily="18" charset="0"/>
                              <a:ea typeface="Cambria Math"/>
                            </a:rPr>
                          </m:ctrlPr>
                        </m:fPr>
                        <m:num>
                          <m:sSup>
                            <m:sSupPr>
                              <m:ctrlPr>
                                <a:rPr lang="en-US" b="0" i="1" smtClean="0">
                                  <a:solidFill>
                                    <a:srgbClr val="FFFF00"/>
                                  </a:solidFill>
                                  <a:latin typeface="Cambria Math" panose="02040503050406030204" pitchFamily="18" charset="0"/>
                                  <a:ea typeface="Cambria Math"/>
                                </a:rPr>
                              </m:ctrlPr>
                            </m:sSupPr>
                            <m:e>
                              <m:r>
                                <a:rPr lang="en-US" b="0" i="1" smtClean="0">
                                  <a:solidFill>
                                    <a:srgbClr val="FFFF00"/>
                                  </a:solidFill>
                                  <a:latin typeface="Cambria Math"/>
                                  <a:ea typeface="Cambria Math"/>
                                </a:rPr>
                                <m:t>𝜆</m:t>
                              </m:r>
                            </m:e>
                            <m:sup>
                              <m:r>
                                <a:rPr lang="en-US" b="0" i="1" smtClean="0">
                                  <a:solidFill>
                                    <a:srgbClr val="FFFF00"/>
                                  </a:solidFill>
                                  <a:latin typeface="Cambria Math"/>
                                  <a:ea typeface="Cambria Math"/>
                                </a:rPr>
                                <m:t>𝑘</m:t>
                              </m:r>
                            </m:sup>
                          </m:sSup>
                          <m:sSup>
                            <m:sSupPr>
                              <m:ctrlPr>
                                <a:rPr lang="en-US" b="0" i="1" smtClean="0">
                                  <a:solidFill>
                                    <a:srgbClr val="FFFF00"/>
                                  </a:solidFill>
                                  <a:latin typeface="Cambria Math" panose="02040503050406030204" pitchFamily="18" charset="0"/>
                                  <a:ea typeface="Cambria Math"/>
                                </a:rPr>
                              </m:ctrlPr>
                            </m:sSupPr>
                            <m:e>
                              <m:r>
                                <a:rPr lang="en-US" b="0" i="1" smtClean="0">
                                  <a:solidFill>
                                    <a:srgbClr val="FFFF00"/>
                                  </a:solidFill>
                                  <a:latin typeface="Cambria Math"/>
                                  <a:ea typeface="Cambria Math"/>
                                </a:rPr>
                                <m:t>𝑒</m:t>
                              </m:r>
                            </m:e>
                            <m:sup>
                              <m:r>
                                <a:rPr lang="en-US" b="0" i="1" smtClean="0">
                                  <a:solidFill>
                                    <a:srgbClr val="FFFF00"/>
                                  </a:solidFill>
                                  <a:latin typeface="Cambria Math"/>
                                  <a:ea typeface="Cambria Math"/>
                                </a:rPr>
                                <m:t>−</m:t>
                              </m:r>
                              <m:r>
                                <a:rPr lang="en-US" b="0" i="1" smtClean="0">
                                  <a:solidFill>
                                    <a:srgbClr val="FFFF00"/>
                                  </a:solidFill>
                                  <a:latin typeface="Cambria Math"/>
                                  <a:ea typeface="Cambria Math"/>
                                </a:rPr>
                                <m:t>𝜆</m:t>
                              </m:r>
                            </m:sup>
                          </m:sSup>
                        </m:num>
                        <m:den>
                          <m:r>
                            <a:rPr lang="en-US" b="0" i="1" smtClean="0">
                              <a:solidFill>
                                <a:srgbClr val="FFFF00"/>
                              </a:solidFill>
                              <a:latin typeface="Cambria Math"/>
                              <a:ea typeface="Cambria Math"/>
                            </a:rPr>
                            <m:t>𝑘</m:t>
                          </m:r>
                          <m:r>
                            <a:rPr lang="en-US" b="0" i="1" smtClean="0">
                              <a:solidFill>
                                <a:srgbClr val="FFFF00"/>
                              </a:solidFill>
                              <a:latin typeface="Cambria Math"/>
                              <a:ea typeface="Cambria Math"/>
                            </a:rPr>
                            <m:t>!</m:t>
                          </m:r>
                        </m:den>
                      </m:f>
                    </m:oMath>
                  </m:oMathPara>
                </a14:m>
                <a:endParaRPr lang="en-US" dirty="0">
                  <a:solidFill>
                    <a:srgbClr val="FFFF00"/>
                  </a:solidFill>
                </a:endParaRPr>
              </a:p>
              <a:p>
                <a:pPr marL="0" indent="0">
                  <a:buNone/>
                </a:pPr>
                <a:r>
                  <a:rPr lang="en-US" dirty="0">
                    <a:solidFill>
                      <a:srgbClr val="FFFF00"/>
                    </a:solidFill>
                  </a:rPr>
                  <a:t>A: What is Poisson distribution?</a:t>
                </a:r>
              </a:p>
            </p:txBody>
          </p:sp>
        </mc:Choice>
        <mc:Fallback>
          <p:sp>
            <p:nvSpPr>
              <p:cNvPr id="2" name="Content Placeholder 1"/>
              <p:cNvSpPr>
                <a:spLocks noGrp="1" noRot="1" noChangeAspect="1" noMove="1" noResize="1" noEditPoints="1" noAdjustHandles="1" noChangeArrowheads="1" noChangeShapeType="1" noTextEdit="1"/>
              </p:cNvSpPr>
              <p:nvPr>
                <p:ph idx="1"/>
              </p:nvPr>
            </p:nvSpPr>
            <p:spPr>
              <a:blipFill>
                <a:blip r:embed="rId2"/>
                <a:stretch>
                  <a:fillRect/>
                </a:stretch>
              </a:blipFill>
            </p:spPr>
            <p:txBody>
              <a:bodyPr/>
              <a:lstStyle/>
              <a:p>
                <a:r>
                  <a:rPr lang="en-US">
                    <a:noFill/>
                  </a:rPr>
                  <a:t> </a:t>
                </a:r>
              </a:p>
            </p:txBody>
          </p:sp>
        </mc:Fallback>
      </mc:AlternateContent>
      <p:pic>
        <p:nvPicPr>
          <p:cNvPr id="40964" name="Picture 2">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31213" y="6297613"/>
            <a:ext cx="712787"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274638"/>
            <a:ext cx="8077200" cy="4830762"/>
          </a:xfrm>
        </p:spPr>
        <p:txBody>
          <a:bodyPr/>
          <a:lstStyle/>
          <a:p>
            <a:pPr eaLnBrk="1" hangingPunct="1"/>
            <a:r>
              <a:rPr lang="en-US" altLang="en-US" sz="4800" dirty="0">
                <a:solidFill>
                  <a:srgbClr val="FFFF00"/>
                </a:solidFill>
                <a:latin typeface="Gyparody Hv" pitchFamily="34" charset="0"/>
              </a:rPr>
              <a:t>Questions? </a:t>
            </a:r>
            <a:br>
              <a:rPr lang="en-US" altLang="en-US" sz="4800" dirty="0">
                <a:latin typeface="Gyparody Hv" pitchFamily="34" charset="0"/>
              </a:rPr>
            </a:br>
            <a:br>
              <a:rPr lang="en-US" altLang="en-US" sz="4800" dirty="0">
                <a:latin typeface="Gyparody Hv" pitchFamily="34" charset="0"/>
              </a:rPr>
            </a:br>
            <a:br>
              <a:rPr lang="en-US" altLang="en-US" sz="4800" dirty="0">
                <a:latin typeface="Gyparody Hv" pitchFamily="34" charset="0"/>
              </a:rPr>
            </a:br>
            <a:br>
              <a:rPr lang="en-US" altLang="en-US" sz="4800" dirty="0">
                <a:latin typeface="Gyparody Hv" pitchFamily="34" charset="0"/>
              </a:rPr>
            </a:br>
            <a:endParaRPr lang="en-US" altLang="en-US" sz="4800" dirty="0">
              <a:latin typeface="Gyparody Hv"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505714" y="5546725"/>
            <a:ext cx="3571875" cy="523875"/>
          </a:xfrm>
          <a:prstGeom prst="rect">
            <a:avLst/>
          </a:prstGeom>
          <a:noFill/>
        </p:spPr>
        <p:txBody>
          <a:bodyPr>
            <a:spAutoFit/>
          </a:bodyPr>
          <a:lstStyle/>
          <a:p>
            <a:pPr defTabSz="457200" fontAlgn="auto">
              <a:spcBef>
                <a:spcPts val="0"/>
              </a:spcBef>
              <a:spcAft>
                <a:spcPts val="0"/>
              </a:spcAft>
              <a:defRPr/>
            </a:pPr>
            <a:r>
              <a:rPr lang="en-US" sz="2400" dirty="0">
                <a:solidFill>
                  <a:prstClr val="white">
                    <a:lumMod val="85000"/>
                  </a:prstClr>
                </a:solidFill>
                <a:latin typeface="Arial" pitchFamily="34" charset="0"/>
                <a:cs typeface="Arial" pitchFamily="34" charset="0"/>
              </a:rPr>
              <a:t>FIND OUT </a:t>
            </a:r>
            <a:r>
              <a:rPr lang="en-US" sz="2800" b="1" dirty="0">
                <a:solidFill>
                  <a:prstClr val="white">
                    <a:lumMod val="85000"/>
                  </a:prstClr>
                </a:solidFill>
                <a:latin typeface="Arial" pitchFamily="34" charset="0"/>
                <a:cs typeface="Arial" pitchFamily="34" charset="0"/>
              </a:rPr>
              <a:t>MORE…</a:t>
            </a:r>
            <a:endParaRPr lang="en-US" sz="2800" dirty="0">
              <a:solidFill>
                <a:prstClr val="white">
                  <a:lumMod val="85000"/>
                </a:prstClr>
              </a:solidFill>
              <a:latin typeface="Arial" pitchFamily="34" charset="0"/>
              <a:cs typeface="Arial" pitchFamily="34" charset="0"/>
            </a:endParaRPr>
          </a:p>
        </p:txBody>
      </p:sp>
      <p:sp>
        <p:nvSpPr>
          <p:cNvPr id="2" name="Rounded Rectangle 1"/>
          <p:cNvSpPr/>
          <p:nvPr/>
        </p:nvSpPr>
        <p:spPr>
          <a:xfrm>
            <a:off x="527050" y="476250"/>
            <a:ext cx="8085138" cy="4645025"/>
          </a:xfrm>
          <a:prstGeom prst="roundRect">
            <a:avLst>
              <a:gd name="adj" fmla="val 4634"/>
            </a:avLst>
          </a:prstGeom>
          <a:solidFill>
            <a:schemeClr val="bg1"/>
          </a:solidFill>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solidFill>
                <a:prstClr val="white"/>
              </a:solidFill>
            </a:endParaRPr>
          </a:p>
        </p:txBody>
      </p:sp>
      <p:pic>
        <p:nvPicPr>
          <p:cNvPr id="8196" name="Picture 18" descr="BeAnscreenshot.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1038" y="611188"/>
            <a:ext cx="7842250" cy="437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527050" y="5943600"/>
            <a:ext cx="2368550" cy="369332"/>
          </a:xfrm>
          <a:prstGeom prst="rect">
            <a:avLst/>
          </a:prstGeom>
          <a:noFill/>
        </p:spPr>
        <p:txBody>
          <a:bodyPr wrap="square" rtlCol="0">
            <a:spAutoFit/>
          </a:bodyPr>
          <a:lstStyle/>
          <a:p>
            <a:r>
              <a:rPr lang="en-US" dirty="0">
                <a:solidFill>
                  <a:schemeClr val="bg1"/>
                </a:solidFill>
              </a:rPr>
              <a:t>www.beanactuary.org</a:t>
            </a:r>
          </a:p>
        </p:txBody>
      </p:sp>
    </p:spTree>
    <p:extLst>
      <p:ext uri="{BB962C8B-B14F-4D97-AF65-F5344CB8AC3E}">
        <p14:creationId xmlns:p14="http://schemas.microsoft.com/office/powerpoint/2010/main" val="41181065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a:bodyPr>
          <a:lstStyle/>
          <a:p>
            <a:pPr eaLnBrk="1" fontAlgn="auto" hangingPunct="1">
              <a:spcAft>
                <a:spcPts val="0"/>
              </a:spcAft>
              <a:defRPr/>
            </a:pPr>
            <a:r>
              <a:rPr lang="en-US" dirty="0">
                <a:solidFill>
                  <a:srgbClr val="FFFF00"/>
                </a:solidFill>
              </a:rPr>
              <a:t>Life</a:t>
            </a:r>
            <a:br>
              <a:rPr lang="en-US" dirty="0">
                <a:latin typeface="Gyparody Rg" panose="020B0606060000020004" pitchFamily="34" charset="0"/>
              </a:rPr>
            </a:br>
            <a:endParaRPr lang="en-US" dirty="0">
              <a:latin typeface="Gyparody Rg" panose="020B0606060000020004" pitchFamily="34" charset="0"/>
            </a:endParaRPr>
          </a:p>
        </p:txBody>
      </p:sp>
      <p:sp>
        <p:nvSpPr>
          <p:cNvPr id="3" name="Action Button: Home 2">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altLang="en-US" dirty="0">
                <a:solidFill>
                  <a:srgbClr val="FFFF00"/>
                </a:solidFill>
              </a:rPr>
              <a:t>Life - $100</a:t>
            </a:r>
          </a:p>
        </p:txBody>
      </p:sp>
      <p:sp>
        <p:nvSpPr>
          <p:cNvPr id="6147" name="Content Placeholder 2"/>
          <p:cNvSpPr>
            <a:spLocks noGrp="1"/>
          </p:cNvSpPr>
          <p:nvPr>
            <p:ph idx="1"/>
          </p:nvPr>
        </p:nvSpPr>
        <p:spPr/>
        <p:txBody>
          <a:bodyPr/>
          <a:lstStyle/>
          <a:p>
            <a:pPr marL="0" indent="0" eaLnBrk="1" hangingPunct="1">
              <a:buFont typeface="Arial" charset="0"/>
              <a:buNone/>
            </a:pPr>
            <a:r>
              <a:rPr lang="en-US" altLang="en-US" dirty="0">
                <a:solidFill>
                  <a:srgbClr val="FFFF00"/>
                </a:solidFill>
              </a:rPr>
              <a:t>Q: It is life insurance which provides coverage at a fixed rate of payments for a limited period of time, the relevant term.</a:t>
            </a:r>
          </a:p>
          <a:p>
            <a:pPr marL="0" indent="0" eaLnBrk="1" hangingPunct="1">
              <a:buFont typeface="Arial" charset="0"/>
              <a:buNone/>
            </a:pPr>
            <a:r>
              <a:rPr lang="en-US" altLang="en-US" dirty="0">
                <a:solidFill>
                  <a:srgbClr val="FFFF00"/>
                </a:solidFill>
              </a:rPr>
              <a:t>A: What is term life insurance or term assurance?</a:t>
            </a:r>
          </a:p>
        </p:txBody>
      </p:sp>
      <p:sp>
        <p:nvSpPr>
          <p:cNvPr id="5" name="Action Button: Home 4">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altLang="en-US" dirty="0">
                <a:solidFill>
                  <a:srgbClr val="FFFF00"/>
                </a:solidFill>
              </a:rPr>
              <a:t>Life - $200</a:t>
            </a:r>
          </a:p>
        </p:txBody>
      </p:sp>
      <p:sp>
        <p:nvSpPr>
          <p:cNvPr id="7171" name="Content Placeholder 2"/>
          <p:cNvSpPr>
            <a:spLocks noGrp="1"/>
          </p:cNvSpPr>
          <p:nvPr>
            <p:ph idx="1"/>
          </p:nvPr>
        </p:nvSpPr>
        <p:spPr/>
        <p:txBody>
          <a:bodyPr/>
          <a:lstStyle/>
          <a:p>
            <a:pPr marL="0" indent="0" eaLnBrk="1" hangingPunct="1">
              <a:buNone/>
            </a:pPr>
            <a:r>
              <a:rPr lang="en-US" altLang="en-US" dirty="0">
                <a:solidFill>
                  <a:srgbClr val="FFFF00"/>
                </a:solidFill>
              </a:rPr>
              <a:t>Q:  </a:t>
            </a:r>
            <a:r>
              <a:rPr lang="en-US" dirty="0">
                <a:solidFill>
                  <a:srgbClr val="FFFF00"/>
                </a:solidFill>
              </a:rPr>
              <a:t>A flexible premium policy that combines protection against premature death with a type of savings vehicle that typically earns a money market rate of interest.</a:t>
            </a:r>
            <a:endParaRPr lang="en-US" altLang="en-US" dirty="0">
              <a:solidFill>
                <a:srgbClr val="FFFF00"/>
              </a:solidFill>
            </a:endParaRPr>
          </a:p>
          <a:p>
            <a:pPr marL="0" indent="0" eaLnBrk="1" hangingPunct="1">
              <a:buFont typeface="Arial" charset="0"/>
              <a:buNone/>
            </a:pPr>
            <a:r>
              <a:rPr lang="en-US" altLang="en-US" dirty="0">
                <a:solidFill>
                  <a:srgbClr val="FFFF00"/>
                </a:solidFill>
              </a:rPr>
              <a:t>A: What is universal life insurance?</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altLang="en-US" dirty="0">
                <a:solidFill>
                  <a:srgbClr val="FFFF00"/>
                </a:solidFill>
              </a:rPr>
              <a:t>Life - $300</a:t>
            </a:r>
          </a:p>
        </p:txBody>
      </p:sp>
      <p:sp>
        <p:nvSpPr>
          <p:cNvPr id="8195" name="Content Placeholder 2"/>
          <p:cNvSpPr>
            <a:spLocks noGrp="1"/>
          </p:cNvSpPr>
          <p:nvPr>
            <p:ph idx="1"/>
          </p:nvPr>
        </p:nvSpPr>
        <p:spPr/>
        <p:txBody>
          <a:bodyPr/>
          <a:lstStyle/>
          <a:p>
            <a:pPr marL="0" indent="0" eaLnBrk="1" hangingPunct="1">
              <a:buNone/>
            </a:pPr>
            <a:r>
              <a:rPr lang="en-US" altLang="en-US" dirty="0">
                <a:solidFill>
                  <a:srgbClr val="FFFF00"/>
                </a:solidFill>
              </a:rPr>
              <a:t>Q:  The amount, before adjustments for factors such as policy loans, that the owner of a permanent life insurance policy is entitled to receive if the policy does not remain in force until the insured’s death.</a:t>
            </a:r>
          </a:p>
          <a:p>
            <a:pPr marL="0" indent="0" eaLnBrk="1" hangingPunct="1">
              <a:buNone/>
            </a:pPr>
            <a:r>
              <a:rPr lang="en-US" altLang="en-US" dirty="0">
                <a:solidFill>
                  <a:srgbClr val="FFFF00"/>
                </a:solidFill>
              </a:rPr>
              <a:t>A: What is cash surrender value?</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altLang="en-US" dirty="0">
                <a:solidFill>
                  <a:srgbClr val="FFFF00"/>
                </a:solidFill>
              </a:rPr>
              <a:t>Life - $400</a:t>
            </a:r>
          </a:p>
        </p:txBody>
      </p:sp>
      <p:sp>
        <p:nvSpPr>
          <p:cNvPr id="9219" name="Content Placeholder 2"/>
          <p:cNvSpPr>
            <a:spLocks noGrp="1"/>
          </p:cNvSpPr>
          <p:nvPr>
            <p:ph idx="1"/>
          </p:nvPr>
        </p:nvSpPr>
        <p:spPr>
          <a:xfrm>
            <a:off x="563563" y="1600200"/>
            <a:ext cx="8229600" cy="4525963"/>
          </a:xfrm>
        </p:spPr>
        <p:txBody>
          <a:bodyPr/>
          <a:lstStyle/>
          <a:p>
            <a:pPr marL="0" indent="0" eaLnBrk="1" hangingPunct="1">
              <a:buFont typeface="Arial" charset="0"/>
              <a:buNone/>
            </a:pPr>
            <a:r>
              <a:rPr lang="en-US" altLang="en-US" dirty="0">
                <a:solidFill>
                  <a:srgbClr val="FFFF00"/>
                </a:solidFill>
              </a:rPr>
              <a:t>Q: A type of bond whose future coupons are based on the percentage of a stated population group who are still alive.</a:t>
            </a:r>
          </a:p>
          <a:p>
            <a:pPr marL="0" indent="0" eaLnBrk="1" hangingPunct="1">
              <a:buFont typeface="Arial" charset="0"/>
              <a:buNone/>
            </a:pPr>
            <a:r>
              <a:rPr lang="en-US" altLang="en-US" dirty="0">
                <a:solidFill>
                  <a:srgbClr val="FFFF00"/>
                </a:solidFill>
              </a:rPr>
              <a:t>A: What is a survivor bond?</a:t>
            </a:r>
          </a:p>
        </p:txBody>
      </p:sp>
      <p:sp>
        <p:nvSpPr>
          <p:cNvPr id="4" name="Action Button: Home 3">
            <a:hlinkClick r:id="rId2" action="ppaction://hlinksldjump" highlightClick="1"/>
          </p:cNvPr>
          <p:cNvSpPr/>
          <p:nvPr/>
        </p:nvSpPr>
        <p:spPr>
          <a:xfrm>
            <a:off x="8450263" y="6291263"/>
            <a:ext cx="685800" cy="5334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Slat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ustom 1">
      <a:majorFont>
        <a:latin typeface="Aptos Display"/>
        <a:ea typeface=""/>
        <a:cs typeface=""/>
      </a:majorFont>
      <a:minorFont>
        <a:latin typeface="Aptos"/>
        <a:ea typeface=""/>
        <a:cs typeface=""/>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10800DE2F190149AFEAE10667336DD5" ma:contentTypeVersion="17" ma:contentTypeDescription="Create a new document." ma:contentTypeScope="" ma:versionID="11e75a2bf24a08f628a11345afce53b3">
  <xsd:schema xmlns:xsd="http://www.w3.org/2001/XMLSchema" xmlns:xs="http://www.w3.org/2001/XMLSchema" xmlns:p="http://schemas.microsoft.com/office/2006/metadata/properties" xmlns:ns1="http://schemas.microsoft.com/sharepoint/v3" xmlns:ns2="1af97b6d-62c6-4af8-b89c-5bf21ac90838" xmlns:ns3="035059a0-d0ab-420a-99f5-7e53cb92e6c1" targetNamespace="http://schemas.microsoft.com/office/2006/metadata/properties" ma:root="true" ma:fieldsID="5efde2ed9eb790c8f8e782082acd87af" ns1:_="" ns2:_="" ns3:_="">
    <xsd:import namespace="http://schemas.microsoft.com/sharepoint/v3"/>
    <xsd:import namespace="1af97b6d-62c6-4af8-b89c-5bf21ac90838"/>
    <xsd:import namespace="035059a0-d0ab-420a-99f5-7e53cb92e6c1"/>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1:_ip_UnifiedCompliancePolicyProperties" minOccurs="0"/>
                <xsd:element ref="ns1:_ip_UnifiedCompliancePolicyUIAction" minOccurs="0"/>
                <xsd:element ref="ns2:MediaLengthInSeconds"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9" nillable="true" ma:displayName="Unified Compliance Policy Properties" ma:hidden="true" ma:internalName="_ip_UnifiedCompliancePolicyProperties">
      <xsd:simpleType>
        <xsd:restriction base="dms:Note"/>
      </xsd:simpleType>
    </xsd:element>
    <xsd:element name="_ip_UnifiedCompliancePolicyUIAction" ma:index="2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af97b6d-62c6-4af8-b89c-5bf21ac9083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0560b896-8886-498a-a042-c3e26b9789a8"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35059a0-d0ab-420a-99f5-7e53cb92e6c1"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3201866-58c0-4721-a452-d4356fe7de4e}" ma:internalName="TaxCatchAll" ma:showField="CatchAllData" ma:web="035059a0-d0ab-420a-99f5-7e53cb92e6c1">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1af97b6d-62c6-4af8-b89c-5bf21ac90838">
      <Terms xmlns="http://schemas.microsoft.com/office/infopath/2007/PartnerControls"/>
    </lcf76f155ced4ddcb4097134ff3c332f>
    <TaxCatchAll xmlns="035059a0-d0ab-420a-99f5-7e53cb92e6c1" xsi:nil="true"/>
  </documentManagement>
</p:properties>
</file>

<file path=customXml/itemProps1.xml><?xml version="1.0" encoding="utf-8"?>
<ds:datastoreItem xmlns:ds="http://schemas.openxmlformats.org/officeDocument/2006/customXml" ds:itemID="{BCE4D47F-2E77-44DA-81DC-6FAC48CD2CC2}"/>
</file>

<file path=customXml/itemProps2.xml><?xml version="1.0" encoding="utf-8"?>
<ds:datastoreItem xmlns:ds="http://schemas.openxmlformats.org/officeDocument/2006/customXml" ds:itemID="{746D850E-C0B3-4A84-94FE-A76A4A506944}"/>
</file>

<file path=customXml/itemProps3.xml><?xml version="1.0" encoding="utf-8"?>
<ds:datastoreItem xmlns:ds="http://schemas.openxmlformats.org/officeDocument/2006/customXml" ds:itemID="{5D494B9F-F766-4DEA-BB06-F62E246D4BAE}"/>
</file>

<file path=docProps/app.xml><?xml version="1.0" encoding="utf-8"?>
<Properties xmlns="http://schemas.openxmlformats.org/officeDocument/2006/extended-properties" xmlns:vt="http://schemas.openxmlformats.org/officeDocument/2006/docPropsVTypes">
  <TotalTime>3243</TotalTime>
  <Words>1348</Words>
  <Application>Microsoft Office PowerPoint</Application>
  <PresentationFormat>On-screen Show (4:3)</PresentationFormat>
  <Paragraphs>154</Paragraphs>
  <Slides>42</Slides>
  <Notes>1</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42</vt:i4>
      </vt:variant>
    </vt:vector>
  </HeadingPairs>
  <TitlesOfParts>
    <vt:vector size="53" baseType="lpstr">
      <vt:lpstr>Gyparody Rg</vt:lpstr>
      <vt:lpstr>Cambria Math</vt:lpstr>
      <vt:lpstr>Gyparody Hv</vt:lpstr>
      <vt:lpstr>Wingdings 2</vt:lpstr>
      <vt:lpstr>Arial</vt:lpstr>
      <vt:lpstr>Aptos Display</vt:lpstr>
      <vt:lpstr>Calibri</vt:lpstr>
      <vt:lpstr>Aptos</vt:lpstr>
      <vt:lpstr>1_Office Theme</vt:lpstr>
      <vt:lpstr>2_Office Theme</vt:lpstr>
      <vt:lpstr>Slate</vt:lpstr>
      <vt:lpstr>PowerPoint Presentation</vt:lpstr>
      <vt:lpstr>Actuapardy!</vt:lpstr>
      <vt:lpstr>Guidelines</vt:lpstr>
      <vt:lpstr>PowerPoint Presentation</vt:lpstr>
      <vt:lpstr>Life </vt:lpstr>
      <vt:lpstr>Life - $100</vt:lpstr>
      <vt:lpstr>Life - $200</vt:lpstr>
      <vt:lpstr>Life - $300</vt:lpstr>
      <vt:lpstr>Life - $400</vt:lpstr>
      <vt:lpstr>Life - $500</vt:lpstr>
      <vt:lpstr>Health</vt:lpstr>
      <vt:lpstr>Health - $100</vt:lpstr>
      <vt:lpstr>Health - $200</vt:lpstr>
      <vt:lpstr>Health - $300</vt:lpstr>
      <vt:lpstr>Health - $400</vt:lpstr>
      <vt:lpstr>Health - $500</vt:lpstr>
      <vt:lpstr>RISK MGMT</vt:lpstr>
      <vt:lpstr>RISK MGMT - $100</vt:lpstr>
      <vt:lpstr>RISK MGMT - $200</vt:lpstr>
      <vt:lpstr>RISK MGMT - $300</vt:lpstr>
      <vt:lpstr>RISK MGMT - $400</vt:lpstr>
      <vt:lpstr>RISK MGMT - $500</vt:lpstr>
      <vt:lpstr>Property Casualty</vt:lpstr>
      <vt:lpstr>P&amp;C - $100</vt:lpstr>
      <vt:lpstr>P&amp;C - $200</vt:lpstr>
      <vt:lpstr>P&amp;C - $300</vt:lpstr>
      <vt:lpstr>P&amp;C - $400</vt:lpstr>
      <vt:lpstr>P&amp;C - $500</vt:lpstr>
      <vt:lpstr>Investments</vt:lpstr>
      <vt:lpstr>Investments - $100</vt:lpstr>
      <vt:lpstr>Investments - $200</vt:lpstr>
      <vt:lpstr>Investments - $300</vt:lpstr>
      <vt:lpstr>Investments - $400</vt:lpstr>
      <vt:lpstr>Investments - $500</vt:lpstr>
      <vt:lpstr>Statistics</vt:lpstr>
      <vt:lpstr>Statistics - $100</vt:lpstr>
      <vt:lpstr>Statistics - $200</vt:lpstr>
      <vt:lpstr>STATISTICS - $300</vt:lpstr>
      <vt:lpstr>Statistics - $400</vt:lpstr>
      <vt:lpstr>Statistics - $500</vt:lpstr>
      <vt:lpstr>Questions?     </vt:lpstr>
      <vt:lpstr>PowerPoint Presentation</vt:lpstr>
    </vt:vector>
  </TitlesOfParts>
  <Company>Towers Watson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Actuapardy!</dc:title>
  <dc:creator>Kwame D</dc:creator>
  <cp:lastModifiedBy>Beth Gall</cp:lastModifiedBy>
  <cp:revision>59</cp:revision>
  <dcterms:created xsi:type="dcterms:W3CDTF">2014-01-19T20:19:26Z</dcterms:created>
  <dcterms:modified xsi:type="dcterms:W3CDTF">2025-04-29T21:41:27Z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0x010100710800DE2F190149AFEAE10667336DD5</vt:lpwstr>
  </property>
</Properties>
</file>